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80" r:id="rId4"/>
    <p:sldId id="299" r:id="rId5"/>
    <p:sldId id="281" r:id="rId6"/>
    <p:sldId id="282" r:id="rId7"/>
    <p:sldId id="298" r:id="rId8"/>
    <p:sldId id="296" r:id="rId9"/>
    <p:sldId id="295" r:id="rId10"/>
    <p:sldId id="285" r:id="rId11"/>
    <p:sldId id="291" r:id="rId12"/>
    <p:sldId id="292" r:id="rId13"/>
    <p:sldId id="258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cción predeterminada" id="{4BB252D7-3846-8F4B-8D94-DBE123D342E0}">
          <p14:sldIdLst>
            <p14:sldId id="256"/>
            <p14:sldId id="257"/>
            <p14:sldId id="280"/>
            <p14:sldId id="281"/>
            <p14:sldId id="296"/>
            <p14:sldId id="282"/>
            <p14:sldId id="288"/>
            <p14:sldId id="295"/>
            <p14:sldId id="284"/>
            <p14:sldId id="285"/>
            <p14:sldId id="291"/>
            <p14:sldId id="292"/>
            <p14:sldId id="25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anny\Escritorio\Escaneo_Minolta\Copia%20de%20PARA%20REALIZAR%20GRAFICAS%20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anny\Escritorio\Escaneo_Minolta\Copia%20de%20PARA%20REALIZAR%20GRAFICAS%202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anny\Escritorio\Escaneo_Minolta\Copia%20de%20PARA%20REALIZAR%20GRAFICAS%20201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anny\Escritorio\Escaneo_Minolta\Copia%20de%20PARA%20REALIZAR%20GRAFICAS%202014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fanny\Escritorio\Escaneo_Minolta\Copia%20de%20PARA%20REALIZAR%20GRAFICAS%202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5"/>
  <c:chart>
    <c:title>
      <c:tx>
        <c:rich>
          <a:bodyPr/>
          <a:lstStyle/>
          <a:p>
            <a:pPr>
              <a:defRPr/>
            </a:pPr>
            <a:r>
              <a:rPr lang="es-ES" sz="1100"/>
              <a:t>10</a:t>
            </a:r>
            <a:r>
              <a:rPr lang="es-ES" sz="1100" baseline="0"/>
              <a:t> MUNICIPIOS  COM MAYOR INCIDENCIA DE INCENDIOS FORESTALES 2015</a:t>
            </a:r>
            <a:endParaRPr lang="es-ES" sz="1100"/>
          </a:p>
        </c:rich>
      </c:tx>
      <c:layout/>
    </c:title>
    <c:view3D>
      <c:rAngAx val="1"/>
    </c:view3D>
    <c:backWall>
      <c:spPr>
        <a:noFill/>
      </c:spPr>
    </c:backWall>
    <c:plotArea>
      <c:layout/>
      <c:bar3D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Hoja3!$I$33:$I$42</c:f>
              <c:strCache>
                <c:ptCount val="10"/>
                <c:pt idx="0">
                  <c:v>Atemajac de Brizuela</c:v>
                </c:pt>
                <c:pt idx="1">
                  <c:v>Tequila</c:v>
                </c:pt>
                <c:pt idx="2">
                  <c:v>Tecalitlán</c:v>
                </c:pt>
                <c:pt idx="3">
                  <c:v>Talpa de Allende</c:v>
                </c:pt>
                <c:pt idx="4">
                  <c:v>Gómez Farías</c:v>
                </c:pt>
                <c:pt idx="5">
                  <c:v>Encarnación de Díaz</c:v>
                </c:pt>
                <c:pt idx="6">
                  <c:v>Colotlán</c:v>
                </c:pt>
                <c:pt idx="7">
                  <c:v>Zapopan</c:v>
                </c:pt>
                <c:pt idx="8">
                  <c:v>El Arenal</c:v>
                </c:pt>
                <c:pt idx="9">
                  <c:v>Tala</c:v>
                </c:pt>
              </c:strCache>
            </c:strRef>
          </c:cat>
          <c:val>
            <c:numRef>
              <c:f>Hoja3!$J$33:$J$42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6</c:v>
                </c:pt>
                <c:pt idx="8">
                  <c:v>9</c:v>
                </c:pt>
                <c:pt idx="9">
                  <c:v>14</c:v>
                </c:pt>
              </c:numCache>
            </c:numRef>
          </c:val>
        </c:ser>
        <c:dLbls>
          <c:showVal val="1"/>
        </c:dLbls>
        <c:gapWidth val="59"/>
        <c:gapDepth val="500"/>
        <c:shape val="cylinder"/>
        <c:axId val="76220288"/>
        <c:axId val="76221824"/>
        <c:axId val="0"/>
      </c:bar3DChart>
      <c:catAx>
        <c:axId val="76220288"/>
        <c:scaling>
          <c:orientation val="minMax"/>
        </c:scaling>
        <c:axPos val="l"/>
        <c:numFmt formatCode="General" sourceLinked="1"/>
        <c:majorTickMark val="none"/>
        <c:tickLblPos val="nextTo"/>
        <c:crossAx val="76221824"/>
        <c:crosses val="autoZero"/>
        <c:auto val="1"/>
        <c:lblAlgn val="ctr"/>
        <c:lblOffset val="100"/>
      </c:catAx>
      <c:valAx>
        <c:axId val="76221824"/>
        <c:scaling>
          <c:orientation val="minMax"/>
        </c:scaling>
        <c:delete val="1"/>
        <c:axPos val="b"/>
        <c:numFmt formatCode="General" sourceLinked="1"/>
        <c:tickLblPos val="nextTo"/>
        <c:crossAx val="76220288"/>
        <c:crosses val="autoZero"/>
        <c:crossBetween val="between"/>
      </c:valAx>
    </c:plotArea>
    <c:plotVisOnly val="1"/>
    <c:dispBlanksAs val="gap"/>
  </c:chart>
  <c:spPr>
    <a:noFill/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4"/>
  <c:chart>
    <c:title>
      <c:tx>
        <c:rich>
          <a:bodyPr/>
          <a:lstStyle/>
          <a:p>
            <a:pPr>
              <a:defRPr/>
            </a:pPr>
            <a:r>
              <a:rPr lang="es-ES" sz="1100"/>
              <a:t>10</a:t>
            </a:r>
            <a:r>
              <a:rPr lang="es-ES" sz="1100" baseline="0"/>
              <a:t> MUNICIPIOS CON MAYOR AFECTACIÓN EN SUPERFICIE (HAS). 2015</a:t>
            </a:r>
            <a:endParaRPr lang="es-ES" sz="1100"/>
          </a:p>
        </c:rich>
      </c:tx>
      <c:layout>
        <c:manualLayout>
          <c:xMode val="edge"/>
          <c:yMode val="edge"/>
          <c:x val="0.10569801416332393"/>
          <c:y val="2.2053760817414277E-2"/>
        </c:manualLayout>
      </c:layout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Hoja3!$I$46:$I$55</c:f>
              <c:strCache>
                <c:ptCount val="10"/>
                <c:pt idx="0">
                  <c:v>Mascota</c:v>
                </c:pt>
                <c:pt idx="1">
                  <c:v>Tequila</c:v>
                </c:pt>
                <c:pt idx="2">
                  <c:v>Teuchitlán</c:v>
                </c:pt>
                <c:pt idx="3">
                  <c:v>Lagos de Moreno</c:v>
                </c:pt>
                <c:pt idx="4">
                  <c:v>Colotlán</c:v>
                </c:pt>
                <c:pt idx="5">
                  <c:v>Talpa de Allende</c:v>
                </c:pt>
                <c:pt idx="6">
                  <c:v>El Arenal</c:v>
                </c:pt>
                <c:pt idx="7">
                  <c:v>Tala</c:v>
                </c:pt>
                <c:pt idx="8">
                  <c:v>Gómez Farías</c:v>
                </c:pt>
                <c:pt idx="9">
                  <c:v>Encarnación de Díaz</c:v>
                </c:pt>
              </c:strCache>
            </c:strRef>
          </c:cat>
          <c:val>
            <c:numRef>
              <c:f>Hoja3!$J$46:$J$55</c:f>
              <c:numCache>
                <c:formatCode>General</c:formatCode>
                <c:ptCount val="10"/>
                <c:pt idx="0">
                  <c:v>32</c:v>
                </c:pt>
                <c:pt idx="1">
                  <c:v>41</c:v>
                </c:pt>
                <c:pt idx="2">
                  <c:v>66</c:v>
                </c:pt>
                <c:pt idx="3">
                  <c:v>100</c:v>
                </c:pt>
                <c:pt idx="4">
                  <c:v>137</c:v>
                </c:pt>
                <c:pt idx="5">
                  <c:v>140.5</c:v>
                </c:pt>
                <c:pt idx="6">
                  <c:v>159</c:v>
                </c:pt>
                <c:pt idx="7">
                  <c:v>185</c:v>
                </c:pt>
                <c:pt idx="8">
                  <c:v>233.5</c:v>
                </c:pt>
                <c:pt idx="9">
                  <c:v>301</c:v>
                </c:pt>
              </c:numCache>
            </c:numRef>
          </c:val>
        </c:ser>
        <c:gapWidth val="75"/>
        <c:shape val="cylinder"/>
        <c:axId val="81286272"/>
        <c:axId val="81287808"/>
        <c:axId val="0"/>
      </c:bar3DChart>
      <c:catAx>
        <c:axId val="81286272"/>
        <c:scaling>
          <c:orientation val="minMax"/>
        </c:scaling>
        <c:axPos val="l"/>
        <c:numFmt formatCode="General" sourceLinked="1"/>
        <c:majorTickMark val="none"/>
        <c:tickLblPos val="nextTo"/>
        <c:crossAx val="81287808"/>
        <c:crossesAt val="0"/>
        <c:auto val="1"/>
        <c:lblAlgn val="ctr"/>
        <c:lblOffset val="100"/>
      </c:catAx>
      <c:valAx>
        <c:axId val="812878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81286272"/>
        <c:crosses val="autoZero"/>
        <c:crossBetween val="between"/>
      </c:valAx>
      <c:spPr>
        <a:noFill/>
      </c:spPr>
    </c:plotArea>
    <c:plotVisOnly val="1"/>
    <c:dispBlanksAs val="gap"/>
  </c:chart>
  <c:spPr>
    <a:noFill/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0"/>
  <c:chart>
    <c:title>
      <c:tx>
        <c:rich>
          <a:bodyPr/>
          <a:lstStyle/>
          <a:p>
            <a:pPr>
              <a:defRPr/>
            </a:pPr>
            <a:r>
              <a:rPr lang="en-US"/>
              <a:t>Comparativa de Incendios Forestales  2013-2015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Hoja3!$C$4</c:f>
              <c:strCache>
                <c:ptCount val="1"/>
                <c:pt idx="0">
                  <c:v>No. DE INCENDIOS</c:v>
                </c:pt>
              </c:strCache>
            </c:strRef>
          </c:tx>
          <c:dLbls>
            <c:showVal val="1"/>
          </c:dLbls>
          <c:cat>
            <c:numRef>
              <c:f>Hoja3!$B$5:$B$7</c:f>
              <c:numCache>
                <c:formatCode>General</c:formatCod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numCache>
            </c:numRef>
          </c:cat>
          <c:val>
            <c:numRef>
              <c:f>Hoja3!$C$5:$C$7</c:f>
              <c:numCache>
                <c:formatCode>General</c:formatCode>
                <c:ptCount val="3"/>
                <c:pt idx="0">
                  <c:v>213</c:v>
                </c:pt>
                <c:pt idx="1">
                  <c:v>175</c:v>
                </c:pt>
                <c:pt idx="2">
                  <c:v>72</c:v>
                </c:pt>
              </c:numCache>
            </c:numRef>
          </c:val>
        </c:ser>
        <c:axId val="81614720"/>
        <c:axId val="81616256"/>
      </c:barChart>
      <c:catAx>
        <c:axId val="81614720"/>
        <c:scaling>
          <c:orientation val="minMax"/>
        </c:scaling>
        <c:axPos val="b"/>
        <c:numFmt formatCode="General" sourceLinked="1"/>
        <c:majorTickMark val="none"/>
        <c:tickLblPos val="nextTo"/>
        <c:crossAx val="81616256"/>
        <c:crosses val="autoZero"/>
        <c:auto val="1"/>
        <c:lblAlgn val="ctr"/>
        <c:lblOffset val="100"/>
      </c:catAx>
      <c:valAx>
        <c:axId val="81616256"/>
        <c:scaling>
          <c:orientation val="minMax"/>
        </c:scaling>
        <c:axPos val="l"/>
        <c:majorGridlines/>
        <c:numFmt formatCode="General" sourceLinked="1"/>
        <c:tickLblPos val="nextTo"/>
        <c:crossAx val="8161472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13"/>
  <c:chart>
    <c:title>
      <c:tx>
        <c:rich>
          <a:bodyPr/>
          <a:lstStyle/>
          <a:p>
            <a:pPr>
              <a:defRPr/>
            </a:pPr>
            <a:r>
              <a:rPr lang="es-ES"/>
              <a:t>Tabla Comparativa de Superficie Afectada por Estratos forestales 2013-2015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Hoja3!$B$5</c:f>
              <c:strCache>
                <c:ptCount val="1"/>
                <c:pt idx="0">
                  <c:v>2013</c:v>
                </c:pt>
              </c:strCache>
            </c:strRef>
          </c:tx>
          <c:cat>
            <c:strRef>
              <c:f>Hoja3!$D$4:$I$4</c:f>
              <c:strCache>
                <c:ptCount val="6"/>
                <c:pt idx="0">
                  <c:v>PASTOS</c:v>
                </c:pt>
                <c:pt idx="1">
                  <c:v>ARBUSTOS</c:v>
                </c:pt>
                <c:pt idx="2">
                  <c:v>RENUEVO</c:v>
                </c:pt>
                <c:pt idx="3">
                  <c:v>ARBOLADO ADULTO</c:v>
                </c:pt>
                <c:pt idx="4">
                  <c:v>HOJAS</c:v>
                </c:pt>
                <c:pt idx="5">
                  <c:v>SUELO ORG.</c:v>
                </c:pt>
              </c:strCache>
            </c:strRef>
          </c:cat>
          <c:val>
            <c:numRef>
              <c:f>Hoja3!$D$5:$I$5</c:f>
              <c:numCache>
                <c:formatCode>#,##0</c:formatCode>
                <c:ptCount val="6"/>
                <c:pt idx="0" formatCode="#,##0.00">
                  <c:v>3201.3</c:v>
                </c:pt>
                <c:pt idx="1">
                  <c:v>2332</c:v>
                </c:pt>
                <c:pt idx="2" formatCode="General">
                  <c:v>257</c:v>
                </c:pt>
                <c:pt idx="3" formatCode="General">
                  <c:v>191</c:v>
                </c:pt>
                <c:pt idx="4" formatCode="#,##0.00">
                  <c:v>2938.7</c:v>
                </c:pt>
                <c:pt idx="5" formatCode="General">
                  <c:v>36</c:v>
                </c:pt>
              </c:numCache>
            </c:numRef>
          </c:val>
        </c:ser>
        <c:ser>
          <c:idx val="1"/>
          <c:order val="1"/>
          <c:tx>
            <c:strRef>
              <c:f>Hoja3!$B$6</c:f>
              <c:strCache>
                <c:ptCount val="1"/>
                <c:pt idx="0">
                  <c:v>2014</c:v>
                </c:pt>
              </c:strCache>
            </c:strRef>
          </c:tx>
          <c:cat>
            <c:strRef>
              <c:f>Hoja3!$D$4:$I$4</c:f>
              <c:strCache>
                <c:ptCount val="6"/>
                <c:pt idx="0">
                  <c:v>PASTOS</c:v>
                </c:pt>
                <c:pt idx="1">
                  <c:v>ARBUSTOS</c:v>
                </c:pt>
                <c:pt idx="2">
                  <c:v>RENUEVO</c:v>
                </c:pt>
                <c:pt idx="3">
                  <c:v>ARBOLADO ADULTO</c:v>
                </c:pt>
                <c:pt idx="4">
                  <c:v>HOJAS</c:v>
                </c:pt>
                <c:pt idx="5">
                  <c:v>SUELO ORG.</c:v>
                </c:pt>
              </c:strCache>
            </c:strRef>
          </c:cat>
          <c:val>
            <c:numRef>
              <c:f>Hoja3!$D$6:$I$6</c:f>
              <c:numCache>
                <c:formatCode>General</c:formatCode>
                <c:ptCount val="6"/>
                <c:pt idx="0">
                  <c:v>1094.4000000000001</c:v>
                </c:pt>
                <c:pt idx="1">
                  <c:v>689.4</c:v>
                </c:pt>
                <c:pt idx="2">
                  <c:v>28</c:v>
                </c:pt>
                <c:pt idx="3">
                  <c:v>38</c:v>
                </c:pt>
                <c:pt idx="4">
                  <c:v>921.7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Hoja3!$B$7</c:f>
              <c:strCache>
                <c:ptCount val="1"/>
                <c:pt idx="0">
                  <c:v>2015</c:v>
                </c:pt>
              </c:strCache>
            </c:strRef>
          </c:tx>
          <c:cat>
            <c:strRef>
              <c:f>Hoja3!$D$4:$I$4</c:f>
              <c:strCache>
                <c:ptCount val="6"/>
                <c:pt idx="0">
                  <c:v>PASTOS</c:v>
                </c:pt>
                <c:pt idx="1">
                  <c:v>ARBUSTOS</c:v>
                </c:pt>
                <c:pt idx="2">
                  <c:v>RENUEVO</c:v>
                </c:pt>
                <c:pt idx="3">
                  <c:v>ARBOLADO ADULTO</c:v>
                </c:pt>
                <c:pt idx="4">
                  <c:v>HOJAS</c:v>
                </c:pt>
                <c:pt idx="5">
                  <c:v>SUELO ORG.</c:v>
                </c:pt>
              </c:strCache>
            </c:strRef>
          </c:cat>
          <c:val>
            <c:numRef>
              <c:f>Hoja3!$D$7:$I$7</c:f>
              <c:numCache>
                <c:formatCode>General</c:formatCode>
                <c:ptCount val="6"/>
                <c:pt idx="0">
                  <c:v>613.5</c:v>
                </c:pt>
                <c:pt idx="1">
                  <c:v>328</c:v>
                </c:pt>
                <c:pt idx="2">
                  <c:v>0.5</c:v>
                </c:pt>
                <c:pt idx="3">
                  <c:v>0</c:v>
                </c:pt>
                <c:pt idx="4">
                  <c:v>540</c:v>
                </c:pt>
                <c:pt idx="5">
                  <c:v>1</c:v>
                </c:pt>
              </c:numCache>
            </c:numRef>
          </c:val>
        </c:ser>
        <c:gapWidth val="170"/>
        <c:overlap val="-20"/>
        <c:axId val="79253888"/>
        <c:axId val="79255424"/>
      </c:barChart>
      <c:catAx>
        <c:axId val="79253888"/>
        <c:scaling>
          <c:orientation val="minMax"/>
        </c:scaling>
        <c:axPos val="b"/>
        <c:numFmt formatCode="General" sourceLinked="1"/>
        <c:majorTickMark val="none"/>
        <c:tickLblPos val="nextTo"/>
        <c:crossAx val="79255424"/>
        <c:crosses val="autoZero"/>
        <c:auto val="1"/>
        <c:lblAlgn val="ctr"/>
        <c:lblOffset val="100"/>
      </c:catAx>
      <c:valAx>
        <c:axId val="79255424"/>
        <c:scaling>
          <c:orientation val="minMax"/>
        </c:scaling>
        <c:axPos val="l"/>
        <c:majorGridlines/>
        <c:title>
          <c:layout/>
        </c:title>
        <c:numFmt formatCode="#,##0.00" sourceLinked="1"/>
        <c:majorTickMark val="none"/>
        <c:tickLblPos val="nextTo"/>
        <c:crossAx val="792538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/>
            </a:pPr>
            <a:r>
              <a:rPr lang="es-ES" sz="1200"/>
              <a:t>PRINCIPALES</a:t>
            </a:r>
            <a:r>
              <a:rPr lang="es-ES" sz="1200" baseline="0"/>
              <a:t> CAUSAS DE INCENDIOS FORESTALES 2015</a:t>
            </a:r>
            <a:endParaRPr lang="es-ES" sz="1200"/>
          </a:p>
        </c:rich>
      </c:tx>
      <c:layout/>
    </c:title>
    <c:view3D>
      <c:rotX val="20"/>
      <c:rotY val="30"/>
      <c:perspective val="10"/>
    </c:view3D>
    <c:plotArea>
      <c:layout/>
      <c:pie3DChart>
        <c:varyColors val="1"/>
        <c:ser>
          <c:idx val="0"/>
          <c:order val="0"/>
          <c:explosion val="71"/>
          <c:dLbls>
            <c:showPercent val="1"/>
          </c:dLbls>
          <c:cat>
            <c:strRef>
              <c:f>Hoja1!$B$42:$B$53</c:f>
              <c:strCache>
                <c:ptCount val="12"/>
                <c:pt idx="0">
                  <c:v>Fogatas</c:v>
                </c:pt>
                <c:pt idx="1">
                  <c:v>Actividades Agropecuarias</c:v>
                </c:pt>
                <c:pt idx="2">
                  <c:v>Fumadores</c:v>
                </c:pt>
                <c:pt idx="3">
                  <c:v>Intencional</c:v>
                </c:pt>
                <c:pt idx="4">
                  <c:v>Quema de basureros</c:v>
                </c:pt>
                <c:pt idx="5">
                  <c:v>Cazadores</c:v>
                </c:pt>
                <c:pt idx="6">
                  <c:v>Limpias de derecho de vía</c:v>
                </c:pt>
                <c:pt idx="7">
                  <c:v>Otras causas</c:v>
                </c:pt>
                <c:pt idx="8">
                  <c:v>Cultivos ilícitos</c:v>
                </c:pt>
                <c:pt idx="9">
                  <c:v>Naturales</c:v>
                </c:pt>
                <c:pt idx="10">
                  <c:v>Otras actividades productivas</c:v>
                </c:pt>
                <c:pt idx="11">
                  <c:v>Transportes</c:v>
                </c:pt>
              </c:strCache>
            </c:strRef>
          </c:cat>
          <c:val>
            <c:numRef>
              <c:f>Hoja1!$D$42:$D$53</c:f>
              <c:numCache>
                <c:formatCode>0.00</c:formatCode>
                <c:ptCount val="12"/>
                <c:pt idx="0">
                  <c:v>25</c:v>
                </c:pt>
                <c:pt idx="1">
                  <c:v>22.222222222222207</c:v>
                </c:pt>
                <c:pt idx="2">
                  <c:v>15.277777777777775</c:v>
                </c:pt>
                <c:pt idx="3">
                  <c:v>15.277777777777775</c:v>
                </c:pt>
                <c:pt idx="4">
                  <c:v>5.5555555555555518</c:v>
                </c:pt>
                <c:pt idx="5">
                  <c:v>4.166666666666667</c:v>
                </c:pt>
                <c:pt idx="6">
                  <c:v>4.166666666666667</c:v>
                </c:pt>
                <c:pt idx="7">
                  <c:v>2.7777777777777799</c:v>
                </c:pt>
                <c:pt idx="8">
                  <c:v>1.3888888888888893</c:v>
                </c:pt>
                <c:pt idx="9">
                  <c:v>1.3888888888888893</c:v>
                </c:pt>
                <c:pt idx="10">
                  <c:v>1.3888888888888893</c:v>
                </c:pt>
                <c:pt idx="11">
                  <c:v>1.3888888888888893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spPr>
    <a:scene3d>
      <a:camera prst="orthographicFront"/>
      <a:lightRig rig="threePt" dir="t"/>
    </a:scene3d>
    <a:sp3d>
      <a:bevelB/>
    </a:sp3d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95442-8C19-4AB5-911F-0F498CEBA6D9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19ED5-E118-4CDE-8E87-CC6C756FBE5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1063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6550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52338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1456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950297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07310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87541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2186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11695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31321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0183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8248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0ED5-CC7F-5248-AE84-FE1562A2E09C}" type="datetimeFigureOut">
              <a:rPr lang="es-ES" smtClean="0"/>
              <a:pPr/>
              <a:t>10/04/2015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2C398-4C3F-9441-8275-A7BCE19503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0098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chart" Target="../charts/chart5.xml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23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24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6.jpeg"/><Relationship Id="rId16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4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chart" Target="../charts/chart2.xml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21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22.pn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chart" Target="../charts/chart4.xml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chart" Target="../charts/chart3.xml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hyperlink" Target="http://www.google.com.mx/url?sa=i&amp;rct=j&amp;q=nuevo+logotipo+gobierno+del+estado+de+jalisco&amp;source=images&amp;cd=&amp;cad=rja&amp;docid=g5NopwwQDzvpHM&amp;tbnid=1-pCoKeKe6VIZM:&amp;ved=&amp;url=http://www.jalisco.gob.mx/&amp;ei=nxVsUdixFOWq2QWUvoHoCQ&amp;bvm=bv.45175338,d.b2I&amp;psig=AFQjCNGJ729vukquYN5cLEgHTjemL0OSdA&amp;ust=1366124319735856" TargetMode="External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lantilla portad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00" y="0"/>
            <a:ext cx="9020287" cy="68580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98410" y="2101115"/>
            <a:ext cx="85775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INFORME SEMANAL CENTRO ESTATAL DE MANEJO DEL FUEGO</a:t>
            </a:r>
          </a:p>
        </p:txBody>
      </p:sp>
      <p:pic>
        <p:nvPicPr>
          <p:cNvPr id="8" name="8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2303" y="5531459"/>
            <a:ext cx="2225967" cy="103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l_fi" descr="http://www.lauraharo.com/wp-content/themes/LHR/images/zapop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8270" y="5580227"/>
            <a:ext cx="1606818" cy="75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0 Imagen" descr="logo final BL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615" y="5514000"/>
            <a:ext cx="1375468" cy="104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uadroTexto 5"/>
          <p:cNvSpPr txBox="1"/>
          <p:nvPr/>
        </p:nvSpPr>
        <p:spPr>
          <a:xfrm>
            <a:off x="450810" y="3547665"/>
            <a:ext cx="8577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 09/04/2015</a:t>
            </a:r>
            <a:endParaRPr lang="es-E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667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-83127"/>
            <a:ext cx="9041802" cy="6858000"/>
          </a:xfrm>
          <a:prstGeom prst="rect">
            <a:avLst/>
          </a:prstGeom>
        </p:spPr>
      </p:pic>
      <p:grpSp>
        <p:nvGrpSpPr>
          <p:cNvPr id="21" name="20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4" name="23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26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30" name="29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2" name="31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32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34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35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3" name="22 Tabla"/>
          <p:cNvGraphicFramePr>
            <a:graphicFrameLocks noGrp="1"/>
          </p:cNvGraphicFramePr>
          <p:nvPr/>
        </p:nvGraphicFramePr>
        <p:xfrm>
          <a:off x="230618" y="933737"/>
          <a:ext cx="3403600" cy="4088635"/>
        </p:xfrm>
        <a:graphic>
          <a:graphicData uri="http://schemas.openxmlformats.org/drawingml/2006/table">
            <a:tbl>
              <a:tblPr/>
              <a:tblGrid>
                <a:gridCol w="266451"/>
                <a:gridCol w="1703386"/>
                <a:gridCol w="761290"/>
                <a:gridCol w="672473"/>
              </a:tblGrid>
              <a:tr h="67369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PRINCIPALES CAUSAS DE INCENDIOS FORESTALES 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CAUSA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Fogatas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Actividades Agropecuarias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Fumadores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Intencional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Quema de basureros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Cazadores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Limpias de derecho de vía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Otras causas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Cultivos ilícitos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Naturales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Otras actividades productivas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Transportes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392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2 Gráfico"/>
          <p:cNvGraphicFramePr/>
          <p:nvPr/>
        </p:nvGraphicFramePr>
        <p:xfrm>
          <a:off x="3882950" y="1183870"/>
          <a:ext cx="4524376" cy="4267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sp>
        <p:nvSpPr>
          <p:cNvPr id="24" name="23 Rectángulo"/>
          <p:cNvSpPr/>
          <p:nvPr/>
        </p:nvSpPr>
        <p:spPr>
          <a:xfrm>
            <a:off x="319635" y="953161"/>
            <a:ext cx="85318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Jalisco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ocupa el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lugar en Frecuencia de Incendios Forestales en el 2015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285719" y="6180892"/>
            <a:ext cx="86696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400" dirty="0" smtClean="0"/>
          </a:p>
          <a:p>
            <a:pPr algn="just"/>
            <a:r>
              <a:rPr lang="es-MX" sz="1200" dirty="0" smtClean="0"/>
              <a:t>Fuente:  Gerencia de Protección contra incendios Forestales de la Comisión Nacional Forestal.</a:t>
            </a:r>
            <a:endParaRPr lang="es-MX" sz="1200" dirty="0"/>
          </a:p>
        </p:txBody>
      </p:sp>
      <p:grpSp>
        <p:nvGrpSpPr>
          <p:cNvPr id="27" name="26 Grupo"/>
          <p:cNvGrpSpPr/>
          <p:nvPr/>
        </p:nvGrpSpPr>
        <p:grpSpPr>
          <a:xfrm>
            <a:off x="173468" y="161425"/>
            <a:ext cx="8873644" cy="448063"/>
            <a:chOff x="143123" y="29677"/>
            <a:chExt cx="8913382" cy="448063"/>
          </a:xfrm>
        </p:grpSpPr>
        <p:pic>
          <p:nvPicPr>
            <p:cNvPr id="28" name="27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30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34" name="33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6" name="35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36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37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38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39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22 CuadroTexto"/>
          <p:cNvSpPr txBox="1"/>
          <p:nvPr/>
        </p:nvSpPr>
        <p:spPr>
          <a:xfrm>
            <a:off x="904845" y="484107"/>
            <a:ext cx="266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/>
            <a:r>
              <a:rPr lang="es-MX" sz="2000" dirty="0">
                <a:latin typeface="Trajan Pro"/>
                <a:cs typeface="Times New Roman" pitchFamily="18" charset="0"/>
              </a:rPr>
              <a:t>Contexto </a:t>
            </a:r>
            <a:r>
              <a:rPr lang="es-MX" sz="2000" dirty="0" smtClean="0">
                <a:latin typeface="Trajan Pro"/>
                <a:cs typeface="Times New Roman" pitchFamily="18" charset="0"/>
              </a:rPr>
              <a:t>Nacional </a:t>
            </a:r>
            <a:endParaRPr lang="es-MX" sz="2000" dirty="0">
              <a:latin typeface="Trajan Pro"/>
              <a:cs typeface="Times New Roman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94517" y="1269242"/>
            <a:ext cx="8607938" cy="439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42 Rectángulo"/>
          <p:cNvSpPr/>
          <p:nvPr/>
        </p:nvSpPr>
        <p:spPr>
          <a:xfrm>
            <a:off x="194517" y="3507475"/>
            <a:ext cx="3941896" cy="1950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sp>
        <p:nvSpPr>
          <p:cNvPr id="24" name="23 Rectángulo"/>
          <p:cNvSpPr/>
          <p:nvPr/>
        </p:nvSpPr>
        <p:spPr>
          <a:xfrm>
            <a:off x="373322" y="1075251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Jalisco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ocupa el </a:t>
            </a:r>
            <a:r>
              <a:rPr lang="es-MX" b="1" dirty="0" smtClean="0">
                <a:latin typeface="Times New Roman" pitchFamily="18" charset="0"/>
                <a:cs typeface="Times New Roman" pitchFamily="18" charset="0"/>
              </a:rPr>
              <a:t>3°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lugar en Superficie Afectada en el 2015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317709" y="6068291"/>
            <a:ext cx="86376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400" dirty="0" smtClean="0"/>
          </a:p>
          <a:p>
            <a:pPr algn="just"/>
            <a:r>
              <a:rPr lang="es-MX" sz="1200" dirty="0" smtClean="0"/>
              <a:t>Fuente:  Gerencia de Protección contra incendios Forestales de la Comisión Nacional Forestal.</a:t>
            </a:r>
            <a:endParaRPr lang="es-MX" sz="1200" dirty="0"/>
          </a:p>
        </p:txBody>
      </p:sp>
      <p:grpSp>
        <p:nvGrpSpPr>
          <p:cNvPr id="27" name="26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8" name="27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30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34" name="33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6" name="35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" name="36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37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38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39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73323" y="1444582"/>
            <a:ext cx="8034004" cy="43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40 Rectángulo"/>
          <p:cNvSpPr/>
          <p:nvPr/>
        </p:nvSpPr>
        <p:spPr>
          <a:xfrm>
            <a:off x="435063" y="2604720"/>
            <a:ext cx="3875999" cy="1950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oja final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228" y="0"/>
            <a:ext cx="9041802" cy="6858000"/>
          </a:xfrm>
          <a:prstGeom prst="rect">
            <a:avLst/>
          </a:prstGeom>
        </p:spPr>
      </p:pic>
      <p:pic>
        <p:nvPicPr>
          <p:cNvPr id="5" name="8 Im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5735" y="938864"/>
            <a:ext cx="2366425" cy="125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0 Imagen" descr="logo final BL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8512" y="1158240"/>
            <a:ext cx="107315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l_fi" descr="http://www.lauraharo.com/wp-content/themes/LHR/images/zapopa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55536" y="1334453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871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02164" y="423308"/>
            <a:ext cx="797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ÍNDICE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39151" y="937341"/>
            <a:ext cx="8636800" cy="522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782" tIns="50891" rIns="101782" bIns="50891"/>
          <a:lstStyle>
            <a:lvl1pPr marL="381000" indent="-381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AutoNum type="arabicPeriod"/>
            </a:pPr>
            <a:r>
              <a:rPr lang="es-MX" dirty="0" smtClean="0">
                <a:solidFill>
                  <a:srgbClr val="595959"/>
                </a:solidFill>
              </a:rPr>
              <a:t>Municipios Afectados por los Incendios Forestales 2015</a:t>
            </a:r>
            <a:endParaRPr lang="es-MX" dirty="0">
              <a:solidFill>
                <a:srgbClr val="595959"/>
              </a:solidFill>
            </a:endParaRP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AutoNum type="arabicPeriod" startAt="2"/>
            </a:pPr>
            <a:r>
              <a:rPr lang="es-MX" dirty="0" smtClean="0">
                <a:solidFill>
                  <a:srgbClr val="595959"/>
                </a:solidFill>
              </a:rPr>
              <a:t>Superficie Afectada en Hectáreas por Municipio </a:t>
            </a: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AutoNum type="arabicPeriod" startAt="2"/>
            </a:pPr>
            <a:r>
              <a:rPr lang="es-MX" dirty="0" smtClean="0">
                <a:solidFill>
                  <a:srgbClr val="595959"/>
                </a:solidFill>
              </a:rPr>
              <a:t>10 Municipios con Mayor Afectación e Incidencia en el Estado.</a:t>
            </a:r>
            <a:endParaRPr lang="es-MX" dirty="0">
              <a:solidFill>
                <a:srgbClr val="595959"/>
              </a:solidFill>
            </a:endParaRP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AutoNum type="arabicPeriod" startAt="3"/>
            </a:pPr>
            <a:r>
              <a:rPr lang="es-MX" dirty="0" smtClean="0">
                <a:solidFill>
                  <a:srgbClr val="595959"/>
                </a:solidFill>
              </a:rPr>
              <a:t>Comparativa de Incendios Forestales 2013 -  2015.</a:t>
            </a: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FontTx/>
              <a:buAutoNum type="arabicPeriod" startAt="3"/>
            </a:pPr>
            <a:r>
              <a:rPr lang="es-MX" dirty="0" smtClean="0">
                <a:solidFill>
                  <a:srgbClr val="595959"/>
                </a:solidFill>
              </a:rPr>
              <a:t>Causas de Incendios Forestales en el Estado 2015.</a:t>
            </a: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  <a:buAutoNum type="arabicPeriod" startAt="5"/>
            </a:pPr>
            <a:r>
              <a:rPr lang="es-MX" dirty="0" smtClean="0">
                <a:solidFill>
                  <a:srgbClr val="595959"/>
                </a:solidFill>
              </a:rPr>
              <a:t>Contexto Nacional 2015.</a:t>
            </a:r>
          </a:p>
          <a:p>
            <a:pPr eaLnBrk="1" hangingPunct="1">
              <a:lnSpc>
                <a:spcPts val="3400"/>
              </a:lnSpc>
              <a:spcBef>
                <a:spcPct val="20000"/>
              </a:spcBef>
              <a:buClr>
                <a:srgbClr val="008000"/>
              </a:buClr>
            </a:pPr>
            <a:endParaRPr lang="es-MX" dirty="0" smtClean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41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23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5" name="24 Imagen" descr="C:\Users\cinthia_navarro\Downloads\SEMADET.jpg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il_fi" descr="http://improsoy.com/wp-content/uploads/2012/09/Proteccion-Civil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irc_mi" descr="http://www.jalisco.gob.mx/sites/all/themes/agob/logo.png">
              <a:hlinkClick r:id="rId4"/>
            </p:cNvPr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27 Imagen" descr="https://spc.conanp.gob.mx/css/imagenes/logo_conanp_colores.pn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31" name="30 Imagen" descr="https://encrypted-tbn1.gstatic.com/images?q=tbn:ANd9GcQ6C2apasJTArcfyjM6XjzFWJZKsGYd71zURM4sJBhkSEiItALk7I8TmZk"/>
            <p:cNvPicPr/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2" descr="G:\LOGOTIPOS\escudo_r4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3" name="32 Imagen" descr="C:\Users\ocarrillo\AppData\Local\Microsoft\Windows\Temporary Internet Files\Content.Outlook\D1YQRRE9\Logo CONAFOR Oct2013 12cm.jpg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" name="33 Imagen" descr="Escudo de Armas del Municipio de Zapopan"/>
            <p:cNvPicPr/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34 Imagen" descr="Escudo de Armas Municipal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35 Imagen" descr="Escudo de Armas del Municipio de Tlajomulco de Zúñiga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36 Imagen" descr="http://www.jalisco.gob.mx/sites/default/files/styles/thumbnail/public/Tala.jpg?itok=UslZjkNP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9" name="18 Tabla"/>
          <p:cNvGraphicFramePr>
            <a:graphicFrameLocks noGrp="1"/>
          </p:cNvGraphicFramePr>
          <p:nvPr/>
        </p:nvGraphicFramePr>
        <p:xfrm>
          <a:off x="482336" y="638062"/>
          <a:ext cx="3803061" cy="5984294"/>
        </p:xfrm>
        <a:graphic>
          <a:graphicData uri="http://schemas.openxmlformats.org/drawingml/2006/table">
            <a:tbl>
              <a:tblPr/>
              <a:tblGrid>
                <a:gridCol w="243860"/>
                <a:gridCol w="1558965"/>
                <a:gridCol w="696745"/>
                <a:gridCol w="615457"/>
                <a:gridCol w="688034"/>
              </a:tblGrid>
              <a:tr h="282695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MUNICIPIOS AFECTADOS POR LOS INCENDIOS FORESTALES 2015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538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INCENDIOS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SUP. AFECTADA HAS.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DE AFECTACIÓN EN HAS.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Amatitán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6640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Atemajac de Brizuela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Atenguillo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Chiquilistlán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8269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Concepción de Buenos Aires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8269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Cuautitlán de García Barragán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 Arenal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6640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Encarnación de Díaz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Gómez Farías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Lagos de Moreno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Mascota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Mazamitla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Mixtlán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Pihuamo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Puerto Vallarta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Gabriel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Talpa de Allende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6640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Tamazula de Gordiano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Tapalpa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Tecalitlán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Tequila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Teuchitlán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66405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Tlajomulco de Zúñiga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Tomatlán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Tonaya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Zapopan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41347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7 Gráfico"/>
          <p:cNvGraphicFramePr/>
          <p:nvPr/>
        </p:nvGraphicFramePr>
        <p:xfrm>
          <a:off x="4516911" y="981073"/>
          <a:ext cx="4335951" cy="5474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grpSp>
        <p:nvGrpSpPr>
          <p:cNvPr id="2" name="20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2" name="21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24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28" name="27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0" name="29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30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50376" y="638063"/>
            <a:ext cx="8317425" cy="596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1" name="20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23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27" name="26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29" name="28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29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30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36728" y="638063"/>
            <a:ext cx="7970598" cy="571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grpSp>
        <p:nvGrpSpPr>
          <p:cNvPr id="23" name="22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4" name="23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26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9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30" name="29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2" name="31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32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34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35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230619" y="883727"/>
          <a:ext cx="3740880" cy="5144893"/>
        </p:xfrm>
        <a:graphic>
          <a:graphicData uri="http://schemas.openxmlformats.org/drawingml/2006/table">
            <a:tbl>
              <a:tblPr/>
              <a:tblGrid>
                <a:gridCol w="222432"/>
                <a:gridCol w="1759224"/>
                <a:gridCol w="1759224"/>
              </a:tblGrid>
              <a:tr h="333870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MUNICIPIOS CON MAYOR SUPERFICIE AFECTADA POR LOS INCENDIOS FORESTALES 2015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4499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SUP. AFECTADA HAS.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Encarnación de Díaz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Gómez Farías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 Arenal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Talpa de Allende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Lagos de Moreno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Teuchitlán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Tequila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Mascota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Pihuamo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Tecalitlán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Atemajac de Brizuela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Zapopan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Mazamitla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Tamazula de Gordiano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Tomatlán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Tonaya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Amatitán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Tlajomulco de Zúñiga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Chiquilistlán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Cuautitlán de García Barragán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Atenguillo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Puerto Vallarta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Mixtlán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Concepción de Buenos Aires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Gabriel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5756" marR="5756" marT="5756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Tapalpa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2088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1532</a:t>
                      </a:r>
                    </a:p>
                  </a:txBody>
                  <a:tcPr marL="5756" marR="5756" marT="5756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10 Gráfico"/>
          <p:cNvGraphicFramePr/>
          <p:nvPr/>
        </p:nvGraphicFramePr>
        <p:xfrm>
          <a:off x="4593803" y="873456"/>
          <a:ext cx="4063162" cy="5186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grpSp>
        <p:nvGrpSpPr>
          <p:cNvPr id="2" name="20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2" name="21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24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28" name="27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0" name="29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30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59559" y="638063"/>
            <a:ext cx="8123006" cy="580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60" y="0"/>
            <a:ext cx="9041802" cy="6858000"/>
          </a:xfrm>
          <a:prstGeom prst="rect">
            <a:avLst/>
          </a:prstGeom>
        </p:spPr>
      </p:pic>
      <p:grpSp>
        <p:nvGrpSpPr>
          <p:cNvPr id="21" name="20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2" name="21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24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28" name="27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30" name="29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30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33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00734" y="740226"/>
            <a:ext cx="7886066" cy="5622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3" descr="hoja1 plantilla P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990" y="0"/>
            <a:ext cx="9041802" cy="6858000"/>
          </a:xfrm>
          <a:prstGeom prst="rect">
            <a:avLst/>
          </a:prstGeom>
        </p:spPr>
      </p:pic>
      <p:grpSp>
        <p:nvGrpSpPr>
          <p:cNvPr id="20" name="19 Grupo"/>
          <p:cNvGrpSpPr/>
          <p:nvPr/>
        </p:nvGrpSpPr>
        <p:grpSpPr>
          <a:xfrm>
            <a:off x="230618" y="190000"/>
            <a:ext cx="8873644" cy="448063"/>
            <a:chOff x="143123" y="29677"/>
            <a:chExt cx="8913382" cy="448063"/>
          </a:xfrm>
        </p:grpSpPr>
        <p:pic>
          <p:nvPicPr>
            <p:cNvPr id="21" name="20 Imagen" descr="C:\Users\cinthia_navarro\Downloads\SEMADET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25847" y="29677"/>
              <a:ext cx="1236572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il_fi" descr="http://improsoy.com/wp-content/uploads/2012/09/Proteccion-Civil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61623" y="43263"/>
              <a:ext cx="391979" cy="33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irc_mi" descr="http://www.jalisco.gob.mx/sites/all/themes/agob/logo.png">
              <a:hlinkClick r:id="rId5"/>
            </p:cNvPr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4" y="36644"/>
              <a:ext cx="1172007" cy="331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23 Imagen" descr="https://spc.conanp.gob.mx/css/imagenes/logo_conanp_colores.png"/>
            <p:cNvPicPr/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95162" y="90109"/>
              <a:ext cx="905313" cy="286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33295" y="43263"/>
              <a:ext cx="658003" cy="43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2" descr="http://www.sagarpa.gob.mx/Style%20Library/Images/NuevoPortal/logoSAGARPA_hoz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60179" y="119303"/>
              <a:ext cx="851526" cy="288771"/>
            </a:xfrm>
            <a:prstGeom prst="rect">
              <a:avLst/>
            </a:prstGeom>
            <a:noFill/>
          </p:spPr>
        </p:pic>
        <p:pic>
          <p:nvPicPr>
            <p:cNvPr id="27" name="26 Imagen" descr="https://encrypted-tbn1.gstatic.com/images?q=tbn:ANd9GcQ6C2apasJTArcfyjM6XjzFWJZKsGYd71zURM4sJBhkSEiItALk7I8TmZk"/>
            <p:cNvPicPr/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43123" y="108265"/>
              <a:ext cx="572669" cy="268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" descr="G:\LOGOTIPOS\escudo_r4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501321" y="75819"/>
              <a:ext cx="306800" cy="293432"/>
            </a:xfrm>
            <a:prstGeom prst="rect">
              <a:avLst/>
            </a:prstGeom>
            <a:noFill/>
          </p:spPr>
        </p:pic>
        <p:pic>
          <p:nvPicPr>
            <p:cNvPr id="29" name="28 Imagen" descr="C:\Users\ocarrillo\AppData\Local\Microsoft\Windows\Temporary Internet Files\Content.Outlook\D1YQRRE9\Logo CONAFOR Oct2013 12cm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613" y="56579"/>
              <a:ext cx="648072" cy="3126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29 Imagen" descr="Escudo de Armas del Municipio de Zapopan"/>
            <p:cNvPicPr/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958998" y="52389"/>
              <a:ext cx="28603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30 Imagen" descr="Escudo de Armas Municipal"/>
            <p:cNvPicPr/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713605" y="41699"/>
              <a:ext cx="342900" cy="36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31 Imagen" descr="Escudo de Armas del Municipio de Tlajomulco de Zúñiga"/>
            <p:cNvPicPr/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8356448" y="40363"/>
              <a:ext cx="257175" cy="362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32 Imagen" descr="http://www.jalisco.gob.mx/sites/default/files/styles/thumbnail/public/Tala.jpg?itok=UslZjkNP"/>
            <p:cNvPicPr/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553886" y="33201"/>
              <a:ext cx="284638" cy="360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" name="35 CuadroTexto"/>
          <p:cNvSpPr txBox="1"/>
          <p:nvPr/>
        </p:nvSpPr>
        <p:spPr>
          <a:xfrm>
            <a:off x="285720" y="5694622"/>
            <a:ext cx="8046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</a:t>
            </a:r>
            <a:r>
              <a:rPr lang="es-ES" sz="1200" dirty="0" smtClean="0"/>
              <a:t>Al día 09 de Abril del 2015  se tiene:</a:t>
            </a:r>
          </a:p>
          <a:p>
            <a:r>
              <a:rPr lang="es-ES" sz="1200" dirty="0" smtClean="0"/>
              <a:t>Un promedio de 21.27 hectáreas afectadas por incendio registrado.</a:t>
            </a:r>
          </a:p>
          <a:p>
            <a:endParaRPr lang="es-ES" sz="1200" dirty="0" smtClean="0"/>
          </a:p>
        </p:txBody>
      </p:sp>
      <p:graphicFrame>
        <p:nvGraphicFramePr>
          <p:cNvPr id="34" name="33 Tabla"/>
          <p:cNvGraphicFramePr>
            <a:graphicFrameLocks noGrp="1"/>
          </p:cNvGraphicFramePr>
          <p:nvPr/>
        </p:nvGraphicFramePr>
        <p:xfrm>
          <a:off x="302129" y="832513"/>
          <a:ext cx="5221678" cy="1360045"/>
        </p:xfrm>
        <a:graphic>
          <a:graphicData uri="http://schemas.openxmlformats.org/drawingml/2006/table">
            <a:tbl>
              <a:tblPr/>
              <a:tblGrid>
                <a:gridCol w="347822"/>
                <a:gridCol w="799991"/>
                <a:gridCol w="388402"/>
                <a:gridCol w="498545"/>
                <a:gridCol w="447821"/>
                <a:gridCol w="899989"/>
                <a:gridCol w="347822"/>
                <a:gridCol w="1026074"/>
                <a:gridCol w="465212"/>
              </a:tblGrid>
              <a:tr h="20526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COMPARATIVA DE INCENDIOS FORESTALES 2013 - 2015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6579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SUPERFICIE AFECTADA EN HECTAREAS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5262"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AÑO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No. DE INCENDIOS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PASTOS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ARBUSTOS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RENUEVO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ARBOLADO ADULTO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HOJAS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SUELO ORG.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3,201.30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2,332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2,938.70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8,956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689.4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921.7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2,776.50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262"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613.5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1,532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12 Gráfico"/>
          <p:cNvGraphicFramePr/>
          <p:nvPr/>
        </p:nvGraphicFramePr>
        <p:xfrm>
          <a:off x="5697594" y="638063"/>
          <a:ext cx="3223603" cy="195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37" name="2 Gráfico"/>
          <p:cNvGraphicFramePr/>
          <p:nvPr/>
        </p:nvGraphicFramePr>
        <p:xfrm>
          <a:off x="-59788" y="2588485"/>
          <a:ext cx="9108253" cy="3106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</TotalTime>
  <Words>616</Words>
  <Application>Microsoft Office PowerPoint</Application>
  <PresentationFormat>Presentación en pantalla (4:3)</PresentationFormat>
  <Paragraphs>360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Gobierno de Jalisco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Semadet Jalisco</dc:creator>
  <cp:lastModifiedBy>fanny</cp:lastModifiedBy>
  <cp:revision>326</cp:revision>
  <dcterms:created xsi:type="dcterms:W3CDTF">2014-02-17T18:51:22Z</dcterms:created>
  <dcterms:modified xsi:type="dcterms:W3CDTF">2015-04-10T21:37:04Z</dcterms:modified>
</cp:coreProperties>
</file>