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36" r:id="rId2"/>
    <p:sldId id="622" r:id="rId3"/>
    <p:sldId id="870" r:id="rId4"/>
    <p:sldId id="279" r:id="rId5"/>
    <p:sldId id="987" r:id="rId6"/>
    <p:sldId id="796" r:id="rId7"/>
    <p:sldId id="798" r:id="rId8"/>
    <p:sldId id="935" r:id="rId9"/>
    <p:sldId id="999" r:id="rId10"/>
    <p:sldId id="963" r:id="rId11"/>
    <p:sldId id="936" r:id="rId12"/>
    <p:sldId id="988" r:id="rId13"/>
    <p:sldId id="937" r:id="rId14"/>
    <p:sldId id="848" r:id="rId15"/>
    <p:sldId id="824" r:id="rId16"/>
    <p:sldId id="921" r:id="rId17"/>
    <p:sldId id="901" r:id="rId18"/>
    <p:sldId id="902" r:id="rId19"/>
    <p:sldId id="924" r:id="rId20"/>
    <p:sldId id="800" r:id="rId21"/>
    <p:sldId id="801" r:id="rId22"/>
    <p:sldId id="976" r:id="rId23"/>
    <p:sldId id="802" r:id="rId24"/>
    <p:sldId id="904" r:id="rId25"/>
    <p:sldId id="925" r:id="rId26"/>
    <p:sldId id="851" r:id="rId27"/>
    <p:sldId id="1001" r:id="rId28"/>
    <p:sldId id="977" r:id="rId29"/>
    <p:sldId id="852" r:id="rId30"/>
    <p:sldId id="853" r:id="rId31"/>
    <p:sldId id="905" r:id="rId32"/>
    <p:sldId id="906" r:id="rId33"/>
    <p:sldId id="920" r:id="rId34"/>
    <p:sldId id="828" r:id="rId35"/>
    <p:sldId id="907" r:id="rId36"/>
    <p:sldId id="991" r:id="rId37"/>
    <p:sldId id="932" r:id="rId38"/>
    <p:sldId id="908" r:id="rId39"/>
    <p:sldId id="992" r:id="rId40"/>
    <p:sldId id="923" r:id="rId41"/>
    <p:sldId id="903" r:id="rId42"/>
    <p:sldId id="940" r:id="rId43"/>
    <p:sldId id="993" r:id="rId44"/>
    <p:sldId id="960" r:id="rId45"/>
    <p:sldId id="974" r:id="rId46"/>
    <p:sldId id="830" r:id="rId47"/>
    <p:sldId id="831" r:id="rId48"/>
    <p:sldId id="832" r:id="rId49"/>
    <p:sldId id="833" r:id="rId50"/>
    <p:sldId id="834" r:id="rId51"/>
    <p:sldId id="910" r:id="rId52"/>
    <p:sldId id="911" r:id="rId53"/>
    <p:sldId id="860" r:id="rId54"/>
    <p:sldId id="837" r:id="rId55"/>
    <p:sldId id="912" r:id="rId56"/>
    <p:sldId id="941" r:id="rId57"/>
    <p:sldId id="1000" r:id="rId58"/>
    <p:sldId id="959" r:id="rId59"/>
    <p:sldId id="943" r:id="rId60"/>
    <p:sldId id="944" r:id="rId61"/>
    <p:sldId id="994" r:id="rId62"/>
    <p:sldId id="995" r:id="rId63"/>
    <p:sldId id="996" r:id="rId64"/>
    <p:sldId id="997" r:id="rId65"/>
    <p:sldId id="973" r:id="rId66"/>
    <p:sldId id="979" r:id="rId67"/>
    <p:sldId id="980" r:id="rId68"/>
    <p:sldId id="982" r:id="rId69"/>
    <p:sldId id="998" r:id="rId70"/>
    <p:sldId id="1003" r:id="rId71"/>
    <p:sldId id="1004" r:id="rId72"/>
    <p:sldId id="1002" r:id="rId73"/>
    <p:sldId id="328" r:id="rId74"/>
  </p:sldIdLst>
  <p:sldSz cx="9144000" cy="6858000" type="screen4x3"/>
  <p:notesSz cx="6858000" cy="9144000"/>
  <p:custDataLst>
    <p:tags r:id="rId76"/>
  </p:custData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434" autoAdjust="0"/>
  </p:normalViewPr>
  <p:slideViewPr>
    <p:cSldViewPr>
      <p:cViewPr varScale="1">
        <p:scale>
          <a:sx n="68" d="100"/>
          <a:sy n="68" d="100"/>
        </p:scale>
        <p:origin x="153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bd%20de%20Planeacion\Desktop\Presentaci&#243;n%20UAH%2024-10-16\MATRICULA_DOCENTES_PT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riana%20Rodr&#237;guez\AppData\Roaming\Microsoft\Excel\Residencias-y-Servicio-Social-Feb-Jul-2016%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UARDO_PLANEA\Users\Public\EON-PLANEACION\PLANEACION\PLANEACION\Estadistica%20B&#225;sica%202016-2017%20SII%20(Ago-Dic-2016%20-Ene-Jun-2017)\ESTADISTICA%20BASICA%20AGO-DIC-2016%20-%20ENE-JUN-2017-Capt-09-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UARDO_PLANEA\Users\Public\EON-PLANEACION\J.D%2010-07-2015\JD%20XXVII_Y_2DA%20ORD_%2027-06-2016\Informaci&#243;n%20de%20apoyo\Datos-Graficos-Residencias-y-Servicio-Social-Feb-Jul-20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riana%20Rodr&#237;guez\AppData\Roaming\Microsoft\Excel\Residencias-y-Servicio-Social-Feb-Jul-2016%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ubd%20de%20Planeacion\Desktop\Presentaci&#243;n%20UAH%2024-10-16\MATRICULA_DOCENTES_PT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ubd%20de%20Planeacion\Desktop\Presentaci&#243;n%20UAH%2024-10-16\MATRICULA_DOCENTES_PTC.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8656237461222E-2"/>
          <c:y val="4.0070851502610819E-2"/>
          <c:w val="0.91074040441787463"/>
          <c:h val="0.56050223810257638"/>
        </c:manualLayout>
      </c:layout>
      <c:barChart>
        <c:barDir val="col"/>
        <c:grouping val="clustered"/>
        <c:varyColors val="0"/>
        <c:ser>
          <c:idx val="0"/>
          <c:order val="0"/>
          <c:tx>
            <c:strRef>
              <c:f>Hoja2!$J$35</c:f>
              <c:strCache>
                <c:ptCount val="1"/>
                <c:pt idx="0">
                  <c:v> HOMBRES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6"/>
              <c:layout>
                <c:manualLayout>
                  <c:x val="-4.301936797435112E-3"/>
                  <c:y val="2.68774877548705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04-40EC-8792-6F83273D07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Hoja2!$I$36:$I$43</c:f>
              <c:strCache>
                <c:ptCount val="8"/>
                <c:pt idx="1">
                  <c:v>ING. GESTIÓN EMPRESARIAL</c:v>
                </c:pt>
                <c:pt idx="2">
                  <c:v>ARQUITECTURA</c:v>
                </c:pt>
                <c:pt idx="3">
                  <c:v>ING. ADMINISTRACIÓN</c:v>
                </c:pt>
                <c:pt idx="4">
                  <c:v>ING. INDUSTRIAS ALIMENTARIAS</c:v>
                </c:pt>
                <c:pt idx="5">
                  <c:v>ING. SISTEMAS COMPUTACIONALES</c:v>
                </c:pt>
                <c:pt idx="6">
                  <c:v>LIC. ADMINISTRACIÓN</c:v>
                </c:pt>
                <c:pt idx="7">
                  <c:v>TOTALES</c:v>
                </c:pt>
              </c:strCache>
            </c:strRef>
          </c:cat>
          <c:val>
            <c:numRef>
              <c:f>Hoja2!$J$36:$J$43</c:f>
              <c:numCache>
                <c:formatCode>General</c:formatCode>
                <c:ptCount val="8"/>
                <c:pt idx="1">
                  <c:v>82</c:v>
                </c:pt>
                <c:pt idx="2">
                  <c:v>46</c:v>
                </c:pt>
                <c:pt idx="3">
                  <c:v>15</c:v>
                </c:pt>
                <c:pt idx="4">
                  <c:v>13</c:v>
                </c:pt>
                <c:pt idx="5">
                  <c:v>50</c:v>
                </c:pt>
                <c:pt idx="6">
                  <c:v>126</c:v>
                </c:pt>
                <c:pt idx="7">
                  <c:v>332</c:v>
                </c:pt>
              </c:numCache>
            </c:numRef>
          </c:val>
          <c:extLst>
            <c:ext xmlns:c16="http://schemas.microsoft.com/office/drawing/2014/chart" uri="{C3380CC4-5D6E-409C-BE32-E72D297353CC}">
              <c16:uniqueId val="{00000001-8604-40EC-8792-6F83273D0770}"/>
            </c:ext>
          </c:extLst>
        </c:ser>
        <c:ser>
          <c:idx val="1"/>
          <c:order val="1"/>
          <c:tx>
            <c:strRef>
              <c:f>Hoja2!$K$35</c:f>
              <c:strCache>
                <c:ptCount val="1"/>
                <c:pt idx="0">
                  <c:v> MUJERES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6"/>
              <c:layout>
                <c:manualLayout>
                  <c:x val="1.0037852527348245E-2"/>
                  <c:y val="5.3754975509741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04-40EC-8792-6F83273D0770}"/>
                </c:ext>
              </c:extLst>
            </c:dLbl>
            <c:dLbl>
              <c:idx val="7"/>
              <c:layout>
                <c:manualLayout>
                  <c:x val="1.147183145982658E-2"/>
                  <c:y val="-8.06324632646116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04-40EC-8792-6F83273D07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Hoja2!$I$36:$I$43</c:f>
              <c:strCache>
                <c:ptCount val="8"/>
                <c:pt idx="1">
                  <c:v>ING. GESTIÓN EMPRESARIAL</c:v>
                </c:pt>
                <c:pt idx="2">
                  <c:v>ARQUITECTURA</c:v>
                </c:pt>
                <c:pt idx="3">
                  <c:v>ING. ADMINISTRACIÓN</c:v>
                </c:pt>
                <c:pt idx="4">
                  <c:v>ING. INDUSTRIAS ALIMENTARIAS</c:v>
                </c:pt>
                <c:pt idx="5">
                  <c:v>ING. SISTEMAS COMPUTACIONALES</c:v>
                </c:pt>
                <c:pt idx="6">
                  <c:v>LIC. ADMINISTRACIÓN</c:v>
                </c:pt>
                <c:pt idx="7">
                  <c:v>TOTALES</c:v>
                </c:pt>
              </c:strCache>
            </c:strRef>
          </c:cat>
          <c:val>
            <c:numRef>
              <c:f>Hoja2!$K$36:$K$43</c:f>
              <c:numCache>
                <c:formatCode>General</c:formatCode>
                <c:ptCount val="8"/>
                <c:pt idx="1">
                  <c:v>73</c:v>
                </c:pt>
                <c:pt idx="2">
                  <c:v>19</c:v>
                </c:pt>
                <c:pt idx="3">
                  <c:v>36</c:v>
                </c:pt>
                <c:pt idx="4">
                  <c:v>21</c:v>
                </c:pt>
                <c:pt idx="5">
                  <c:v>17</c:v>
                </c:pt>
                <c:pt idx="6">
                  <c:v>180</c:v>
                </c:pt>
                <c:pt idx="7">
                  <c:v>346</c:v>
                </c:pt>
              </c:numCache>
            </c:numRef>
          </c:val>
          <c:extLst>
            <c:ext xmlns:c16="http://schemas.microsoft.com/office/drawing/2014/chart" uri="{C3380CC4-5D6E-409C-BE32-E72D297353CC}">
              <c16:uniqueId val="{00000004-8604-40EC-8792-6F83273D0770}"/>
            </c:ext>
          </c:extLst>
        </c:ser>
        <c:dLbls>
          <c:showLegendKey val="0"/>
          <c:showVal val="0"/>
          <c:showCatName val="0"/>
          <c:showSerName val="0"/>
          <c:showPercent val="0"/>
          <c:showBubbleSize val="0"/>
        </c:dLbls>
        <c:gapWidth val="247"/>
        <c:axId val="376593480"/>
        <c:axId val="376592168"/>
      </c:barChart>
      <c:lineChart>
        <c:grouping val="standard"/>
        <c:varyColors val="0"/>
        <c:ser>
          <c:idx val="2"/>
          <c:order val="2"/>
          <c:tx>
            <c:strRef>
              <c:f>Hoja2!$L$35</c:f>
              <c:strCache>
                <c:ptCount val="1"/>
                <c:pt idx="0">
                  <c:v>TOTAL GENERAL</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1"/>
              <c:layout>
                <c:manualLayout>
                  <c:x val="7.1698946623916784E-3"/>
                  <c:y val="-2.4189738979383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04-40EC-8792-6F83273D0770}"/>
                </c:ext>
              </c:extLst>
            </c:dLbl>
            <c:dLbl>
              <c:idx val="2"/>
              <c:layout>
                <c:manualLayout>
                  <c:x val="-4.4279423851477746E-3"/>
                  <c:y val="-6.278858879227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04-40EC-8792-6F83273D0770}"/>
                </c:ext>
              </c:extLst>
            </c:dLbl>
            <c:dLbl>
              <c:idx val="3"/>
              <c:layout>
                <c:manualLayout>
                  <c:x val="1.720772791002979E-2"/>
                  <c:y val="-5.7412967759917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04-40EC-8792-6F83273D0770}"/>
                </c:ext>
              </c:extLst>
            </c:dLbl>
            <c:dLbl>
              <c:idx val="4"/>
              <c:layout>
                <c:manualLayout>
                  <c:x val="-7.5950009227624847E-3"/>
                  <c:y val="-8.6938786462521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04-40EC-8792-6F83273D0770}"/>
                </c:ext>
              </c:extLst>
            </c:dLbl>
            <c:dLbl>
              <c:idx val="5"/>
              <c:layout>
                <c:manualLayout>
                  <c:x val="-2.1816676016714505E-2"/>
                  <c:y val="-8.5431185612144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04-40EC-8792-6F83273D0770}"/>
                </c:ext>
              </c:extLst>
            </c:dLbl>
            <c:dLbl>
              <c:idx val="6"/>
              <c:layout>
                <c:manualLayout>
                  <c:x val="-3.4982338968764716E-2"/>
                  <c:y val="-5.978620077995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04-40EC-8792-6F83273D0770}"/>
                </c:ext>
              </c:extLst>
            </c:dLbl>
            <c:dLbl>
              <c:idx val="7"/>
              <c:layout>
                <c:manualLayout>
                  <c:x val="-1.068892453886527E-16"/>
                  <c:y val="-3.5871720467970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604-40EC-8792-6F83273D07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Hoja2!$I$36:$I$43</c:f>
              <c:strCache>
                <c:ptCount val="8"/>
                <c:pt idx="1">
                  <c:v>ING. GESTIÓN EMPRESARIAL</c:v>
                </c:pt>
                <c:pt idx="2">
                  <c:v>ARQUITECTURA</c:v>
                </c:pt>
                <c:pt idx="3">
                  <c:v>ING. ADMINISTRACIÓN</c:v>
                </c:pt>
                <c:pt idx="4">
                  <c:v>ING. INDUSTRIAS ALIMENTARIAS</c:v>
                </c:pt>
                <c:pt idx="5">
                  <c:v>ING. SISTEMAS COMPUTACIONALES</c:v>
                </c:pt>
                <c:pt idx="6">
                  <c:v>LIC. ADMINISTRACIÓN</c:v>
                </c:pt>
                <c:pt idx="7">
                  <c:v>TOTALES</c:v>
                </c:pt>
              </c:strCache>
            </c:strRef>
          </c:cat>
          <c:val>
            <c:numRef>
              <c:f>Hoja2!$L$36:$L$43</c:f>
              <c:numCache>
                <c:formatCode>General</c:formatCode>
                <c:ptCount val="8"/>
                <c:pt idx="1">
                  <c:v>155</c:v>
                </c:pt>
                <c:pt idx="2">
                  <c:v>65</c:v>
                </c:pt>
                <c:pt idx="3">
                  <c:v>51</c:v>
                </c:pt>
                <c:pt idx="4">
                  <c:v>34</c:v>
                </c:pt>
                <c:pt idx="5">
                  <c:v>67</c:v>
                </c:pt>
                <c:pt idx="6">
                  <c:v>306</c:v>
                </c:pt>
                <c:pt idx="7">
                  <c:v>678</c:v>
                </c:pt>
              </c:numCache>
            </c:numRef>
          </c:val>
          <c:smooth val="0"/>
          <c:extLst>
            <c:ext xmlns:c16="http://schemas.microsoft.com/office/drawing/2014/chart" uri="{C3380CC4-5D6E-409C-BE32-E72D297353CC}">
              <c16:uniqueId val="{0000000C-8604-40EC-8792-6F83273D0770}"/>
            </c:ext>
          </c:extLst>
        </c:ser>
        <c:dLbls>
          <c:showLegendKey val="0"/>
          <c:showVal val="0"/>
          <c:showCatName val="0"/>
          <c:showSerName val="0"/>
          <c:showPercent val="0"/>
          <c:showBubbleSize val="0"/>
        </c:dLbls>
        <c:marker val="1"/>
        <c:smooth val="0"/>
        <c:axId val="376593480"/>
        <c:axId val="376592168"/>
      </c:lineChart>
      <c:catAx>
        <c:axId val="376593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6592168"/>
        <c:crosses val="autoZero"/>
        <c:auto val="1"/>
        <c:lblAlgn val="ctr"/>
        <c:lblOffset val="100"/>
        <c:noMultiLvlLbl val="0"/>
      </c:catAx>
      <c:valAx>
        <c:axId val="376592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6593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5.2614633951015392E-2"/>
          <c:y val="3.4702905634647452E-2"/>
          <c:w val="0.9312181827924001"/>
          <c:h val="0.82400619408686504"/>
        </c:manualLayout>
      </c:layout>
      <c:bar3DChart>
        <c:barDir val="col"/>
        <c:grouping val="clustered"/>
        <c:varyColors val="0"/>
        <c:ser>
          <c:idx val="0"/>
          <c:order val="0"/>
          <c:tx>
            <c:strRef>
              <c:f>Hoja2!$B$232</c:f>
              <c:strCache>
                <c:ptCount val="1"/>
                <c:pt idx="0">
                  <c:v>ALUMNOS EN INGLÉS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Hoja2!$A$233:$A$239</c:f>
              <c:strCache>
                <c:ptCount val="7"/>
                <c:pt idx="0">
                  <c:v>IGE</c:v>
                </c:pt>
                <c:pt idx="1">
                  <c:v>ARQ</c:v>
                </c:pt>
                <c:pt idx="2">
                  <c:v>I.A</c:v>
                </c:pt>
                <c:pt idx="3">
                  <c:v>I.I.A</c:v>
                </c:pt>
                <c:pt idx="4">
                  <c:v>I.S.C</c:v>
                </c:pt>
                <c:pt idx="5">
                  <c:v>L.A</c:v>
                </c:pt>
                <c:pt idx="6">
                  <c:v>TOTAL:</c:v>
                </c:pt>
              </c:strCache>
            </c:strRef>
          </c:cat>
          <c:val>
            <c:numRef>
              <c:f>Hoja2!$B$233:$B$239</c:f>
              <c:numCache>
                <c:formatCode>General</c:formatCode>
                <c:ptCount val="7"/>
                <c:pt idx="0">
                  <c:v>15</c:v>
                </c:pt>
                <c:pt idx="1">
                  <c:v>20</c:v>
                </c:pt>
                <c:pt idx="2">
                  <c:v>0</c:v>
                </c:pt>
                <c:pt idx="3">
                  <c:v>6</c:v>
                </c:pt>
                <c:pt idx="4">
                  <c:v>22</c:v>
                </c:pt>
                <c:pt idx="5">
                  <c:v>121</c:v>
                </c:pt>
                <c:pt idx="6">
                  <c:v>184</c:v>
                </c:pt>
              </c:numCache>
            </c:numRef>
          </c:val>
          <c:extLst>
            <c:ext xmlns:c16="http://schemas.microsoft.com/office/drawing/2014/chart" uri="{C3380CC4-5D6E-409C-BE32-E72D297353CC}">
              <c16:uniqueId val="{00000000-85C4-4C36-8199-C6666BC2822C}"/>
            </c:ext>
          </c:extLst>
        </c:ser>
        <c:ser>
          <c:idx val="1"/>
          <c:order val="1"/>
          <c:tx>
            <c:strRef>
              <c:f>Hoja2!$C$232</c:f>
              <c:strCache>
                <c:ptCount val="1"/>
                <c:pt idx="0">
                  <c:v>MATRÍCULA 2016-2017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Hoja2!$A$233:$A$239</c:f>
              <c:strCache>
                <c:ptCount val="7"/>
                <c:pt idx="0">
                  <c:v>IGE</c:v>
                </c:pt>
                <c:pt idx="1">
                  <c:v>ARQ</c:v>
                </c:pt>
                <c:pt idx="2">
                  <c:v>I.A</c:v>
                </c:pt>
                <c:pt idx="3">
                  <c:v>I.I.A</c:v>
                </c:pt>
                <c:pt idx="4">
                  <c:v>I.S.C</c:v>
                </c:pt>
                <c:pt idx="5">
                  <c:v>L.A</c:v>
                </c:pt>
                <c:pt idx="6">
                  <c:v>TOTAL:</c:v>
                </c:pt>
              </c:strCache>
            </c:strRef>
          </c:cat>
          <c:val>
            <c:numRef>
              <c:f>Hoja2!$C$233:$C$239</c:f>
              <c:numCache>
                <c:formatCode>General</c:formatCode>
                <c:ptCount val="7"/>
                <c:pt idx="0">
                  <c:v>155</c:v>
                </c:pt>
                <c:pt idx="1">
                  <c:v>65</c:v>
                </c:pt>
                <c:pt idx="2">
                  <c:v>51</c:v>
                </c:pt>
                <c:pt idx="3">
                  <c:v>34</c:v>
                </c:pt>
                <c:pt idx="4">
                  <c:v>67</c:v>
                </c:pt>
                <c:pt idx="5">
                  <c:v>306</c:v>
                </c:pt>
                <c:pt idx="6">
                  <c:v>678</c:v>
                </c:pt>
              </c:numCache>
            </c:numRef>
          </c:val>
          <c:extLst>
            <c:ext xmlns:c16="http://schemas.microsoft.com/office/drawing/2014/chart" uri="{C3380CC4-5D6E-409C-BE32-E72D297353CC}">
              <c16:uniqueId val="{00000001-85C4-4C36-8199-C6666BC2822C}"/>
            </c:ext>
          </c:extLst>
        </c:ser>
        <c:ser>
          <c:idx val="2"/>
          <c:order val="2"/>
          <c:tx>
            <c:strRef>
              <c:f>Hoja2!$D$232</c:f>
              <c:strCache>
                <c:ptCount val="1"/>
                <c:pt idx="0">
                  <c:v>PORCENTAJE 2016-2017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1.2765532774320746E-2"/>
                  <c:y val="-5.21650551635199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C4-4C36-8199-C6666BC2822C}"/>
                </c:ext>
              </c:extLst>
            </c:dLbl>
            <c:dLbl>
              <c:idx val="1"/>
              <c:layout>
                <c:manualLayout>
                  <c:x val="2.7354713087830169E-2"/>
                  <c:y val="2.6082527581759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C4-4C36-8199-C6666BC2822C}"/>
                </c:ext>
              </c:extLst>
            </c:dLbl>
            <c:dLbl>
              <c:idx val="2"/>
              <c:layout>
                <c:manualLayout>
                  <c:x val="2.18837704702641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C4-4C36-8199-C6666BC2822C}"/>
                </c:ext>
              </c:extLst>
            </c:dLbl>
            <c:dLbl>
              <c:idx val="3"/>
              <c:layout>
                <c:manualLayout>
                  <c:x val="2.73547130878301E-2"/>
                  <c:y val="2.6082527581758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C4-4C36-8199-C6666BC2822C}"/>
                </c:ext>
              </c:extLst>
            </c:dLbl>
            <c:dLbl>
              <c:idx val="4"/>
              <c:layout>
                <c:manualLayout>
                  <c:x val="2.5531065548641357E-2"/>
                  <c:y val="5.2165055163517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C4-4C36-8199-C6666BC2822C}"/>
                </c:ext>
              </c:extLst>
            </c:dLbl>
            <c:dLbl>
              <c:idx val="5"/>
              <c:layout>
                <c:manualLayout>
                  <c:x val="2.55310655486414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C4-4C36-8199-C6666BC2822C}"/>
                </c:ext>
              </c:extLst>
            </c:dLbl>
            <c:dLbl>
              <c:idx val="6"/>
              <c:layout>
                <c:manualLayout>
                  <c:x val="3.6472950783773425E-2"/>
                  <c:y val="-9.56348296847380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C4-4C36-8199-C6666BC282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Hoja2!$A$233:$A$239</c:f>
              <c:strCache>
                <c:ptCount val="7"/>
                <c:pt idx="0">
                  <c:v>IGE</c:v>
                </c:pt>
                <c:pt idx="1">
                  <c:v>ARQ</c:v>
                </c:pt>
                <c:pt idx="2">
                  <c:v>I.A</c:v>
                </c:pt>
                <c:pt idx="3">
                  <c:v>I.I.A</c:v>
                </c:pt>
                <c:pt idx="4">
                  <c:v>I.S.C</c:v>
                </c:pt>
                <c:pt idx="5">
                  <c:v>L.A</c:v>
                </c:pt>
                <c:pt idx="6">
                  <c:v>TOTAL:</c:v>
                </c:pt>
              </c:strCache>
            </c:strRef>
          </c:cat>
          <c:val>
            <c:numRef>
              <c:f>Hoja2!$D$233:$D$239</c:f>
              <c:numCache>
                <c:formatCode>0.00</c:formatCode>
                <c:ptCount val="7"/>
                <c:pt idx="0">
                  <c:v>9.67741935483871</c:v>
                </c:pt>
                <c:pt idx="1">
                  <c:v>30.76923076923077</c:v>
                </c:pt>
                <c:pt idx="2">
                  <c:v>0</c:v>
                </c:pt>
                <c:pt idx="3">
                  <c:v>17.647058823529413</c:v>
                </c:pt>
                <c:pt idx="4">
                  <c:v>32.835820895522389</c:v>
                </c:pt>
                <c:pt idx="5">
                  <c:v>39.542483660130721</c:v>
                </c:pt>
                <c:pt idx="6">
                  <c:v>27.138643067846608</c:v>
                </c:pt>
              </c:numCache>
            </c:numRef>
          </c:val>
          <c:extLst>
            <c:ext xmlns:c16="http://schemas.microsoft.com/office/drawing/2014/chart" uri="{C3380CC4-5D6E-409C-BE32-E72D297353CC}">
              <c16:uniqueId val="{00000009-85C4-4C36-8199-C6666BC2822C}"/>
            </c:ext>
          </c:extLst>
        </c:ser>
        <c:dLbls>
          <c:showLegendKey val="0"/>
          <c:showVal val="1"/>
          <c:showCatName val="0"/>
          <c:showSerName val="0"/>
          <c:showPercent val="0"/>
          <c:showBubbleSize val="0"/>
        </c:dLbls>
        <c:gapWidth val="150"/>
        <c:shape val="box"/>
        <c:axId val="780105928"/>
        <c:axId val="780106256"/>
        <c:axId val="0"/>
      </c:bar3DChart>
      <c:catAx>
        <c:axId val="7801059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crossAx val="780106256"/>
        <c:crosses val="autoZero"/>
        <c:auto val="1"/>
        <c:lblAlgn val="ctr"/>
        <c:lblOffset val="100"/>
        <c:noMultiLvlLbl val="0"/>
      </c:catAx>
      <c:valAx>
        <c:axId val="7801062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crossAx val="780105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Residencias Profesionales                    </a:t>
            </a:r>
          </a:p>
          <a:p>
            <a:pPr>
              <a:defRPr/>
            </a:pPr>
            <a:r>
              <a:rPr lang="es-MX" dirty="0"/>
              <a:t>Febrero a Julio 2016</a:t>
            </a:r>
          </a:p>
        </c:rich>
      </c:tx>
      <c:layout>
        <c:manualLayout>
          <c:xMode val="edge"/>
          <c:yMode val="edge"/>
          <c:x val="0.26087252931492461"/>
          <c:y val="1.793586023398530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0642945751290374E-2"/>
          <c:y val="0.27416934619506966"/>
          <c:w val="0.9115265783037434"/>
          <c:h val="0.3445486999012583"/>
        </c:manualLayout>
      </c:layout>
      <c:barChart>
        <c:barDir val="col"/>
        <c:grouping val="clustered"/>
        <c:varyColors val="0"/>
        <c:ser>
          <c:idx val="0"/>
          <c:order val="0"/>
          <c:tx>
            <c:strRef>
              <c:f>'Residencias-Prof-Feb-Jul2016'!$A$5</c:f>
              <c:strCache>
                <c:ptCount val="1"/>
                <c:pt idx="0">
                  <c:v>INGENIERÍA EN GESTIÓN EMPRESARIAL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'Residencias-Prof-Feb-Jul2016'!$B$4:$E$4</c:f>
              <c:strCache>
                <c:ptCount val="4"/>
                <c:pt idx="0">
                  <c:v>HOMBRES</c:v>
                </c:pt>
                <c:pt idx="1">
                  <c:v>MUJERES</c:v>
                </c:pt>
                <c:pt idx="2">
                  <c:v>TOTAL</c:v>
                </c:pt>
                <c:pt idx="3">
                  <c:v>INSTITUCIONES BENEFICIADAS</c:v>
                </c:pt>
              </c:strCache>
            </c:strRef>
          </c:cat>
          <c:val>
            <c:numRef>
              <c:f>'Residencias-Prof-Feb-Jul2016'!$B$5:$E$5</c:f>
              <c:numCache>
                <c:formatCode>General</c:formatCode>
                <c:ptCount val="4"/>
                <c:pt idx="0">
                  <c:v>2</c:v>
                </c:pt>
                <c:pt idx="1">
                  <c:v>0</c:v>
                </c:pt>
                <c:pt idx="2">
                  <c:v>2</c:v>
                </c:pt>
                <c:pt idx="3">
                  <c:v>2</c:v>
                </c:pt>
              </c:numCache>
            </c:numRef>
          </c:val>
          <c:extLst>
            <c:ext xmlns:c16="http://schemas.microsoft.com/office/drawing/2014/chart" uri="{C3380CC4-5D6E-409C-BE32-E72D297353CC}">
              <c16:uniqueId val="{00000000-FAFA-44FE-94A6-C79A4324ECC6}"/>
            </c:ext>
          </c:extLst>
        </c:ser>
        <c:ser>
          <c:idx val="1"/>
          <c:order val="1"/>
          <c:tx>
            <c:strRef>
              <c:f>'Residencias-Prof-Feb-Jul2016'!$A$6</c:f>
              <c:strCache>
                <c:ptCount val="1"/>
                <c:pt idx="0">
                  <c:v>ARQUITECTURA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'Residencias-Prof-Feb-Jul2016'!$B$4:$E$4</c:f>
              <c:strCache>
                <c:ptCount val="4"/>
                <c:pt idx="0">
                  <c:v>HOMBRES</c:v>
                </c:pt>
                <c:pt idx="1">
                  <c:v>MUJERES</c:v>
                </c:pt>
                <c:pt idx="2">
                  <c:v>TOTAL</c:v>
                </c:pt>
                <c:pt idx="3">
                  <c:v>INSTITUCIONES BENEFICIADAS</c:v>
                </c:pt>
              </c:strCache>
            </c:strRef>
          </c:cat>
          <c:val>
            <c:numRef>
              <c:f>'Residencias-Prof-Feb-Jul2016'!$B$6:$E$6</c:f>
              <c:numCache>
                <c:formatCode>General</c:formatCode>
                <c:ptCount val="4"/>
                <c:pt idx="0">
                  <c:v>1</c:v>
                </c:pt>
                <c:pt idx="1">
                  <c:v>4</c:v>
                </c:pt>
                <c:pt idx="2">
                  <c:v>5</c:v>
                </c:pt>
                <c:pt idx="3">
                  <c:v>4</c:v>
                </c:pt>
              </c:numCache>
            </c:numRef>
          </c:val>
          <c:extLst>
            <c:ext xmlns:c16="http://schemas.microsoft.com/office/drawing/2014/chart" uri="{C3380CC4-5D6E-409C-BE32-E72D297353CC}">
              <c16:uniqueId val="{00000001-FAFA-44FE-94A6-C79A4324ECC6}"/>
            </c:ext>
          </c:extLst>
        </c:ser>
        <c:ser>
          <c:idx val="2"/>
          <c:order val="2"/>
          <c:tx>
            <c:strRef>
              <c:f>'Residencias-Prof-Feb-Jul2016'!$A$7</c:f>
              <c:strCache>
                <c:ptCount val="1"/>
                <c:pt idx="0">
                  <c:v>INGENIERÍA EN INDUSTRIAS ALIMENTARIAS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'Residencias-Prof-Feb-Jul2016'!$B$4:$E$4</c:f>
              <c:strCache>
                <c:ptCount val="4"/>
                <c:pt idx="0">
                  <c:v>HOMBRES</c:v>
                </c:pt>
                <c:pt idx="1">
                  <c:v>MUJERES</c:v>
                </c:pt>
                <c:pt idx="2">
                  <c:v>TOTAL</c:v>
                </c:pt>
                <c:pt idx="3">
                  <c:v>INSTITUCIONES BENEFICIADAS</c:v>
                </c:pt>
              </c:strCache>
            </c:strRef>
          </c:cat>
          <c:val>
            <c:numRef>
              <c:f>'Residencias-Prof-Feb-Jul2016'!$B$7:$E$7</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FAFA-44FE-94A6-C79A4324ECC6}"/>
            </c:ext>
          </c:extLst>
        </c:ser>
        <c:ser>
          <c:idx val="3"/>
          <c:order val="3"/>
          <c:tx>
            <c:strRef>
              <c:f>'Residencias-Prof-Feb-Jul2016'!$A$8</c:f>
              <c:strCache>
                <c:ptCount val="1"/>
                <c:pt idx="0">
                  <c:v>INGENIERÍA EN SISTEMAS COMPUTACIONALES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'Residencias-Prof-Feb-Jul2016'!$B$4:$E$4</c:f>
              <c:strCache>
                <c:ptCount val="4"/>
                <c:pt idx="0">
                  <c:v>HOMBRES</c:v>
                </c:pt>
                <c:pt idx="1">
                  <c:v>MUJERES</c:v>
                </c:pt>
                <c:pt idx="2">
                  <c:v>TOTAL</c:v>
                </c:pt>
                <c:pt idx="3">
                  <c:v>INSTITUCIONES BENEFICIADAS</c:v>
                </c:pt>
              </c:strCache>
            </c:strRef>
          </c:cat>
          <c:val>
            <c:numRef>
              <c:f>'Residencias-Prof-Feb-Jul2016'!$B$8:$E$8</c:f>
              <c:numCache>
                <c:formatCode>General</c:formatCode>
                <c:ptCount val="4"/>
                <c:pt idx="0">
                  <c:v>0</c:v>
                </c:pt>
                <c:pt idx="1">
                  <c:v>2</c:v>
                </c:pt>
                <c:pt idx="2">
                  <c:v>2</c:v>
                </c:pt>
                <c:pt idx="3">
                  <c:v>2</c:v>
                </c:pt>
              </c:numCache>
            </c:numRef>
          </c:val>
          <c:extLst>
            <c:ext xmlns:c16="http://schemas.microsoft.com/office/drawing/2014/chart" uri="{C3380CC4-5D6E-409C-BE32-E72D297353CC}">
              <c16:uniqueId val="{00000003-FAFA-44FE-94A6-C79A4324ECC6}"/>
            </c:ext>
          </c:extLst>
        </c:ser>
        <c:ser>
          <c:idx val="4"/>
          <c:order val="4"/>
          <c:tx>
            <c:strRef>
              <c:f>'Residencias-Prof-Feb-Jul2016'!$A$9</c:f>
              <c:strCache>
                <c:ptCount val="1"/>
                <c:pt idx="0">
                  <c:v>LICENCIATURA EN ADMINISTRACIÓN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'Residencias-Prof-Feb-Jul2016'!$B$4:$E$4</c:f>
              <c:strCache>
                <c:ptCount val="4"/>
                <c:pt idx="0">
                  <c:v>HOMBRES</c:v>
                </c:pt>
                <c:pt idx="1">
                  <c:v>MUJERES</c:v>
                </c:pt>
                <c:pt idx="2">
                  <c:v>TOTAL</c:v>
                </c:pt>
                <c:pt idx="3">
                  <c:v>INSTITUCIONES BENEFICIADAS</c:v>
                </c:pt>
              </c:strCache>
            </c:strRef>
          </c:cat>
          <c:val>
            <c:numRef>
              <c:f>'Residencias-Prof-Feb-Jul2016'!$B$9:$E$9</c:f>
              <c:numCache>
                <c:formatCode>General</c:formatCode>
                <c:ptCount val="4"/>
                <c:pt idx="0">
                  <c:v>10</c:v>
                </c:pt>
                <c:pt idx="1">
                  <c:v>17</c:v>
                </c:pt>
                <c:pt idx="2">
                  <c:v>27</c:v>
                </c:pt>
                <c:pt idx="3">
                  <c:v>20</c:v>
                </c:pt>
              </c:numCache>
            </c:numRef>
          </c:val>
          <c:extLst>
            <c:ext xmlns:c16="http://schemas.microsoft.com/office/drawing/2014/chart" uri="{C3380CC4-5D6E-409C-BE32-E72D297353CC}">
              <c16:uniqueId val="{00000004-FAFA-44FE-94A6-C79A4324ECC6}"/>
            </c:ext>
          </c:extLst>
        </c:ser>
        <c:dLbls>
          <c:showLegendKey val="0"/>
          <c:showVal val="0"/>
          <c:showCatName val="0"/>
          <c:showSerName val="0"/>
          <c:showPercent val="0"/>
          <c:showBubbleSize val="0"/>
        </c:dLbls>
        <c:gapWidth val="269"/>
        <c:overlap val="-27"/>
        <c:axId val="127009208"/>
        <c:axId val="127002544"/>
      </c:barChart>
      <c:lineChart>
        <c:grouping val="standard"/>
        <c:varyColors val="0"/>
        <c:ser>
          <c:idx val="5"/>
          <c:order val="5"/>
          <c:tx>
            <c:strRef>
              <c:f>'Residencias-Prof-Feb-Jul2016'!$A$10</c:f>
              <c:strCache>
                <c:ptCount val="1"/>
                <c:pt idx="0">
                  <c:v>TOTALES</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dLbls>
            <c:dLbl>
              <c:idx val="0"/>
              <c:layout>
                <c:manualLayout>
                  <c:x val="-8.9957182503973873E-2"/>
                  <c:y val="-7.77776229298771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FA-44FE-94A6-C79A4324ECC6}"/>
                </c:ext>
              </c:extLst>
            </c:dLbl>
            <c:dLbl>
              <c:idx val="1"/>
              <c:layout>
                <c:manualLayout>
                  <c:x val="-7.6650848251789958E-2"/>
                  <c:y val="-6.19140748999295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FA-44FE-94A6-C79A4324ECC6}"/>
                </c:ext>
              </c:extLst>
            </c:dLbl>
            <c:dLbl>
              <c:idx val="2"/>
              <c:layout>
                <c:manualLayout>
                  <c:x val="-7.0091561668211011E-2"/>
                  <c:y val="-4.906572519143071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FA-44FE-94A6-C79A4324ECC6}"/>
                </c:ext>
              </c:extLst>
            </c:dLbl>
            <c:dLbl>
              <c:idx val="3"/>
              <c:layout>
                <c:manualLayout>
                  <c:x val="-3.0360519212690378E-2"/>
                  <c:y val="-9.046214355948871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FA-44FE-94A6-C79A4324EC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'Residencias-Prof-Feb-Jul2016'!$B$4:$E$4</c:f>
              <c:strCache>
                <c:ptCount val="4"/>
                <c:pt idx="0">
                  <c:v>HOMBRES</c:v>
                </c:pt>
                <c:pt idx="1">
                  <c:v>MUJERES</c:v>
                </c:pt>
                <c:pt idx="2">
                  <c:v>TOTAL</c:v>
                </c:pt>
                <c:pt idx="3">
                  <c:v>INSTITUCIONES BENEFICIADAS</c:v>
                </c:pt>
              </c:strCache>
            </c:strRef>
          </c:cat>
          <c:val>
            <c:numRef>
              <c:f>'Residencias-Prof-Feb-Jul2016'!$B$10:$E$10</c:f>
              <c:numCache>
                <c:formatCode>General</c:formatCode>
                <c:ptCount val="4"/>
                <c:pt idx="0">
                  <c:v>13</c:v>
                </c:pt>
                <c:pt idx="1">
                  <c:v>23</c:v>
                </c:pt>
                <c:pt idx="2">
                  <c:v>36</c:v>
                </c:pt>
                <c:pt idx="3">
                  <c:v>28</c:v>
                </c:pt>
              </c:numCache>
            </c:numRef>
          </c:val>
          <c:smooth val="0"/>
          <c:extLst>
            <c:ext xmlns:c16="http://schemas.microsoft.com/office/drawing/2014/chart" uri="{C3380CC4-5D6E-409C-BE32-E72D297353CC}">
              <c16:uniqueId val="{00000009-FAFA-44FE-94A6-C79A4324ECC6}"/>
            </c:ext>
          </c:extLst>
        </c:ser>
        <c:dLbls>
          <c:showLegendKey val="0"/>
          <c:showVal val="0"/>
          <c:showCatName val="0"/>
          <c:showSerName val="0"/>
          <c:showPercent val="0"/>
          <c:showBubbleSize val="0"/>
        </c:dLbls>
        <c:marker val="1"/>
        <c:smooth val="0"/>
        <c:axId val="127009208"/>
        <c:axId val="127002544"/>
      </c:lineChart>
      <c:catAx>
        <c:axId val="127009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002544"/>
        <c:crosses val="autoZero"/>
        <c:auto val="1"/>
        <c:lblAlgn val="ctr"/>
        <c:lblOffset val="100"/>
        <c:noMultiLvlLbl val="0"/>
      </c:catAx>
      <c:valAx>
        <c:axId val="12700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0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latin typeface="Arial" panose="020B0604020202020204" pitchFamily="34" charset="0"/>
                <a:cs typeface="Arial" panose="020B0604020202020204" pitchFamily="34" charset="0"/>
              </a:rPr>
              <a:t>Servicio Social Ciclo Escolar 2015-2016</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SSyRP!$L$16</c:f>
              <c:strCache>
                <c:ptCount val="1"/>
                <c:pt idx="0">
                  <c:v>Hombres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SSyRP!$K$17:$K$24</c:f>
              <c:strCache>
                <c:ptCount val="8"/>
                <c:pt idx="2">
                  <c:v>LICENCIATURA EN ADMINISTRACIÓN</c:v>
                </c:pt>
                <c:pt idx="3">
                  <c:v>ARQUITECTURA</c:v>
                </c:pt>
                <c:pt idx="4">
                  <c:v>INGENIERÍA EN INDUSTRIAS ALIMENTARIAS</c:v>
                </c:pt>
                <c:pt idx="5">
                  <c:v>INGENIERÍA EN GESTIÓN EMPRESARIAL</c:v>
                </c:pt>
                <c:pt idx="6">
                  <c:v>INGENIERÍA EN SISTEMAS COMPUTACIONALES</c:v>
                </c:pt>
                <c:pt idx="7">
                  <c:v>Total</c:v>
                </c:pt>
              </c:strCache>
            </c:strRef>
          </c:cat>
          <c:val>
            <c:numRef>
              <c:f>SSyRP!$L$17:$L$24</c:f>
              <c:numCache>
                <c:formatCode>General</c:formatCode>
                <c:ptCount val="8"/>
                <c:pt idx="2">
                  <c:v>28</c:v>
                </c:pt>
                <c:pt idx="3">
                  <c:v>8</c:v>
                </c:pt>
                <c:pt idx="4">
                  <c:v>0</c:v>
                </c:pt>
                <c:pt idx="5">
                  <c:v>20</c:v>
                </c:pt>
                <c:pt idx="6">
                  <c:v>2</c:v>
                </c:pt>
                <c:pt idx="7">
                  <c:v>58</c:v>
                </c:pt>
              </c:numCache>
            </c:numRef>
          </c:val>
          <c:extLst>
            <c:ext xmlns:c16="http://schemas.microsoft.com/office/drawing/2014/chart" uri="{C3380CC4-5D6E-409C-BE32-E72D297353CC}">
              <c16:uniqueId val="{00000000-12AB-4A60-8E9F-FAF3752457FD}"/>
            </c:ext>
          </c:extLst>
        </c:ser>
        <c:ser>
          <c:idx val="1"/>
          <c:order val="1"/>
          <c:tx>
            <c:strRef>
              <c:f>SSyRP!$M$16</c:f>
              <c:strCache>
                <c:ptCount val="1"/>
                <c:pt idx="0">
                  <c:v>Mujeres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SSyRP!$K$17:$K$24</c:f>
              <c:strCache>
                <c:ptCount val="8"/>
                <c:pt idx="2">
                  <c:v>LICENCIATURA EN ADMINISTRACIÓN</c:v>
                </c:pt>
                <c:pt idx="3">
                  <c:v>ARQUITECTURA</c:v>
                </c:pt>
                <c:pt idx="4">
                  <c:v>INGENIERÍA EN INDUSTRIAS ALIMENTARIAS</c:v>
                </c:pt>
                <c:pt idx="5">
                  <c:v>INGENIERÍA EN GESTIÓN EMPRESARIAL</c:v>
                </c:pt>
                <c:pt idx="6">
                  <c:v>INGENIERÍA EN SISTEMAS COMPUTACIONALES</c:v>
                </c:pt>
                <c:pt idx="7">
                  <c:v>Total</c:v>
                </c:pt>
              </c:strCache>
            </c:strRef>
          </c:cat>
          <c:val>
            <c:numRef>
              <c:f>SSyRP!$M$17:$M$24</c:f>
              <c:numCache>
                <c:formatCode>General</c:formatCode>
                <c:ptCount val="8"/>
                <c:pt idx="2">
                  <c:v>43</c:v>
                </c:pt>
                <c:pt idx="3">
                  <c:v>5</c:v>
                </c:pt>
                <c:pt idx="4">
                  <c:v>0</c:v>
                </c:pt>
                <c:pt idx="5">
                  <c:v>15</c:v>
                </c:pt>
                <c:pt idx="6">
                  <c:v>5</c:v>
                </c:pt>
                <c:pt idx="7">
                  <c:v>68</c:v>
                </c:pt>
              </c:numCache>
            </c:numRef>
          </c:val>
          <c:extLst>
            <c:ext xmlns:c16="http://schemas.microsoft.com/office/drawing/2014/chart" uri="{C3380CC4-5D6E-409C-BE32-E72D297353CC}">
              <c16:uniqueId val="{00000001-12AB-4A60-8E9F-FAF3752457FD}"/>
            </c:ext>
          </c:extLst>
        </c:ser>
        <c:ser>
          <c:idx val="2"/>
          <c:order val="2"/>
          <c:tx>
            <c:strRef>
              <c:f>SSyRP!$N$16</c:f>
              <c:strCache>
                <c:ptCount val="1"/>
                <c:pt idx="0">
                  <c:v>Total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SSyRP!$K$17:$K$24</c:f>
              <c:strCache>
                <c:ptCount val="8"/>
                <c:pt idx="2">
                  <c:v>LICENCIATURA EN ADMINISTRACIÓN</c:v>
                </c:pt>
                <c:pt idx="3">
                  <c:v>ARQUITECTURA</c:v>
                </c:pt>
                <c:pt idx="4">
                  <c:v>INGENIERÍA EN INDUSTRIAS ALIMENTARIAS</c:v>
                </c:pt>
                <c:pt idx="5">
                  <c:v>INGENIERÍA EN GESTIÓN EMPRESARIAL</c:v>
                </c:pt>
                <c:pt idx="6">
                  <c:v>INGENIERÍA EN SISTEMAS COMPUTACIONALES</c:v>
                </c:pt>
                <c:pt idx="7">
                  <c:v>Total</c:v>
                </c:pt>
              </c:strCache>
            </c:strRef>
          </c:cat>
          <c:val>
            <c:numRef>
              <c:f>SSyRP!$N$17:$N$24</c:f>
              <c:numCache>
                <c:formatCode>General</c:formatCode>
                <c:ptCount val="8"/>
                <c:pt idx="2">
                  <c:v>71</c:v>
                </c:pt>
                <c:pt idx="3">
                  <c:v>13</c:v>
                </c:pt>
                <c:pt idx="4">
                  <c:v>0</c:v>
                </c:pt>
                <c:pt idx="5">
                  <c:v>35</c:v>
                </c:pt>
                <c:pt idx="6">
                  <c:v>7</c:v>
                </c:pt>
                <c:pt idx="7">
                  <c:v>126</c:v>
                </c:pt>
              </c:numCache>
            </c:numRef>
          </c:val>
          <c:extLst>
            <c:ext xmlns:c16="http://schemas.microsoft.com/office/drawing/2014/chart" uri="{C3380CC4-5D6E-409C-BE32-E72D297353CC}">
              <c16:uniqueId val="{00000002-12AB-4A60-8E9F-FAF3752457FD}"/>
            </c:ext>
          </c:extLst>
        </c:ser>
        <c:ser>
          <c:idx val="3"/>
          <c:order val="3"/>
          <c:tx>
            <c:strRef>
              <c:f>SSyRP!$O$16</c:f>
              <c:strCache>
                <c:ptCount val="1"/>
                <c:pt idx="0">
                  <c:v>Instituciones Beneficiadas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SSyRP!$K$17:$K$24</c:f>
              <c:strCache>
                <c:ptCount val="8"/>
                <c:pt idx="2">
                  <c:v>LICENCIATURA EN ADMINISTRACIÓN</c:v>
                </c:pt>
                <c:pt idx="3">
                  <c:v>ARQUITECTURA</c:v>
                </c:pt>
                <c:pt idx="4">
                  <c:v>INGENIERÍA EN INDUSTRIAS ALIMENTARIAS</c:v>
                </c:pt>
                <c:pt idx="5">
                  <c:v>INGENIERÍA EN GESTIÓN EMPRESARIAL</c:v>
                </c:pt>
                <c:pt idx="6">
                  <c:v>INGENIERÍA EN SISTEMAS COMPUTACIONALES</c:v>
                </c:pt>
                <c:pt idx="7">
                  <c:v>Total</c:v>
                </c:pt>
              </c:strCache>
            </c:strRef>
          </c:cat>
          <c:val>
            <c:numRef>
              <c:f>SSyRP!$O$17:$O$24</c:f>
              <c:numCache>
                <c:formatCode>General</c:formatCode>
                <c:ptCount val="8"/>
                <c:pt idx="2">
                  <c:v>51</c:v>
                </c:pt>
                <c:pt idx="3">
                  <c:v>7</c:v>
                </c:pt>
                <c:pt idx="4">
                  <c:v>0</c:v>
                </c:pt>
                <c:pt idx="5">
                  <c:v>31</c:v>
                </c:pt>
                <c:pt idx="6">
                  <c:v>6</c:v>
                </c:pt>
                <c:pt idx="7">
                  <c:v>95</c:v>
                </c:pt>
              </c:numCache>
            </c:numRef>
          </c:val>
          <c:extLst>
            <c:ext xmlns:c16="http://schemas.microsoft.com/office/drawing/2014/chart" uri="{C3380CC4-5D6E-409C-BE32-E72D297353CC}">
              <c16:uniqueId val="{00000003-12AB-4A60-8E9F-FAF3752457FD}"/>
            </c:ext>
          </c:extLst>
        </c:ser>
        <c:dLbls>
          <c:showLegendKey val="0"/>
          <c:showVal val="1"/>
          <c:showCatName val="0"/>
          <c:showSerName val="0"/>
          <c:showPercent val="0"/>
          <c:showBubbleSize val="0"/>
        </c:dLbls>
        <c:gapWidth val="150"/>
        <c:shape val="box"/>
        <c:axId val="547928056"/>
        <c:axId val="547930024"/>
        <c:axId val="0"/>
      </c:bar3DChart>
      <c:catAx>
        <c:axId val="5479280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47930024"/>
        <c:crosses val="autoZero"/>
        <c:auto val="1"/>
        <c:lblAlgn val="ctr"/>
        <c:lblOffset val="100"/>
        <c:noMultiLvlLbl val="0"/>
      </c:catAx>
      <c:valAx>
        <c:axId val="547930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4792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SEGUIMIENTO DE EGRESADOS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'Seg-Egres-Jul-2016'!$A$2</c:f>
              <c:strCache>
                <c:ptCount val="1"/>
                <c:pt idx="0">
                  <c:v>Lic. en Administración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'Seg-Egres-Jul-2016'!$B$1:$H$1</c:f>
              <c:strCache>
                <c:ptCount val="7"/>
                <c:pt idx="0">
                  <c:v>Egresados</c:v>
                </c:pt>
                <c:pt idx="1">
                  <c:v>Titulados</c:v>
                </c:pt>
                <c:pt idx="2">
                  <c:v>Trabajan fuera del área de especialidad</c:v>
                </c:pt>
                <c:pt idx="3">
                  <c:v>Trabajan en el área de especialidad</c:v>
                </c:pt>
                <c:pt idx="4">
                  <c:v>Estudian</c:v>
                </c:pt>
                <c:pt idx="5">
                  <c:v>Estudian y Trabajan</c:v>
                </c:pt>
                <c:pt idx="6">
                  <c:v>Total</c:v>
                </c:pt>
              </c:strCache>
            </c:strRef>
          </c:cat>
          <c:val>
            <c:numRef>
              <c:f>'Seg-Egres-Jul-2016'!$B$2:$H$2</c:f>
              <c:numCache>
                <c:formatCode>General</c:formatCode>
                <c:ptCount val="7"/>
                <c:pt idx="0">
                  <c:v>55</c:v>
                </c:pt>
                <c:pt idx="1">
                  <c:v>48</c:v>
                </c:pt>
                <c:pt idx="2">
                  <c:v>48</c:v>
                </c:pt>
                <c:pt idx="3">
                  <c:v>7</c:v>
                </c:pt>
                <c:pt idx="4">
                  <c:v>0</c:v>
                </c:pt>
                <c:pt idx="5">
                  <c:v>0</c:v>
                </c:pt>
                <c:pt idx="6">
                  <c:v>55</c:v>
                </c:pt>
              </c:numCache>
            </c:numRef>
          </c:val>
          <c:extLst>
            <c:ext xmlns:c16="http://schemas.microsoft.com/office/drawing/2014/chart" uri="{C3380CC4-5D6E-409C-BE32-E72D297353CC}">
              <c16:uniqueId val="{00000000-18E2-4489-AC26-FC3D1B47EB5D}"/>
            </c:ext>
          </c:extLst>
        </c:ser>
        <c:ser>
          <c:idx val="1"/>
          <c:order val="1"/>
          <c:tx>
            <c:strRef>
              <c:f>'Seg-Egres-Jul-2016'!$A$3</c:f>
              <c:strCache>
                <c:ptCount val="1"/>
                <c:pt idx="0">
                  <c:v>Ing. En Industrias Alimentarias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'Seg-Egres-Jul-2016'!$B$1:$H$1</c:f>
              <c:strCache>
                <c:ptCount val="7"/>
                <c:pt idx="0">
                  <c:v>Egresados</c:v>
                </c:pt>
                <c:pt idx="1">
                  <c:v>Titulados</c:v>
                </c:pt>
                <c:pt idx="2">
                  <c:v>Trabajan fuera del área de especialidad</c:v>
                </c:pt>
                <c:pt idx="3">
                  <c:v>Trabajan en el área de especialidad</c:v>
                </c:pt>
                <c:pt idx="4">
                  <c:v>Estudian</c:v>
                </c:pt>
                <c:pt idx="5">
                  <c:v>Estudian y Trabajan</c:v>
                </c:pt>
                <c:pt idx="6">
                  <c:v>Total</c:v>
                </c:pt>
              </c:strCache>
            </c:strRef>
          </c:cat>
          <c:val>
            <c:numRef>
              <c:f>'Seg-Egres-Jul-2016'!$B$3:$H$3</c:f>
              <c:numCache>
                <c:formatCode>General</c:formatCode>
                <c:ptCount val="7"/>
                <c:pt idx="0">
                  <c:v>9</c:v>
                </c:pt>
                <c:pt idx="1">
                  <c:v>7</c:v>
                </c:pt>
                <c:pt idx="2">
                  <c:v>4</c:v>
                </c:pt>
                <c:pt idx="3">
                  <c:v>3</c:v>
                </c:pt>
                <c:pt idx="4">
                  <c:v>0</c:v>
                </c:pt>
                <c:pt idx="5">
                  <c:v>0</c:v>
                </c:pt>
                <c:pt idx="6">
                  <c:v>9</c:v>
                </c:pt>
              </c:numCache>
            </c:numRef>
          </c:val>
          <c:extLst>
            <c:ext xmlns:c16="http://schemas.microsoft.com/office/drawing/2014/chart" uri="{C3380CC4-5D6E-409C-BE32-E72D297353CC}">
              <c16:uniqueId val="{00000001-18E2-4489-AC26-FC3D1B47EB5D}"/>
            </c:ext>
          </c:extLst>
        </c:ser>
        <c:ser>
          <c:idx val="2"/>
          <c:order val="2"/>
          <c:tx>
            <c:strRef>
              <c:f>'Seg-Egres-Jul-2016'!$A$4</c:f>
              <c:strCache>
                <c:ptCount val="1"/>
                <c:pt idx="0">
                  <c:v>Ing. en Sistemas Computacionales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'Seg-Egres-Jul-2016'!$B$1:$H$1</c:f>
              <c:strCache>
                <c:ptCount val="7"/>
                <c:pt idx="0">
                  <c:v>Egresados</c:v>
                </c:pt>
                <c:pt idx="1">
                  <c:v>Titulados</c:v>
                </c:pt>
                <c:pt idx="2">
                  <c:v>Trabajan fuera del área de especialidad</c:v>
                </c:pt>
                <c:pt idx="3">
                  <c:v>Trabajan en el área de especialidad</c:v>
                </c:pt>
                <c:pt idx="4">
                  <c:v>Estudian</c:v>
                </c:pt>
                <c:pt idx="5">
                  <c:v>Estudian y Trabajan</c:v>
                </c:pt>
                <c:pt idx="6">
                  <c:v>Total</c:v>
                </c:pt>
              </c:strCache>
            </c:strRef>
          </c:cat>
          <c:val>
            <c:numRef>
              <c:f>'Seg-Egres-Jul-2016'!$B$4:$H$4</c:f>
              <c:numCache>
                <c:formatCode>General</c:formatCode>
                <c:ptCount val="7"/>
                <c:pt idx="0">
                  <c:v>4</c:v>
                </c:pt>
                <c:pt idx="1">
                  <c:v>4</c:v>
                </c:pt>
                <c:pt idx="2">
                  <c:v>3</c:v>
                </c:pt>
                <c:pt idx="3">
                  <c:v>1</c:v>
                </c:pt>
                <c:pt idx="4">
                  <c:v>0</c:v>
                </c:pt>
                <c:pt idx="5">
                  <c:v>0</c:v>
                </c:pt>
                <c:pt idx="6">
                  <c:v>4</c:v>
                </c:pt>
              </c:numCache>
            </c:numRef>
          </c:val>
          <c:extLst>
            <c:ext xmlns:c16="http://schemas.microsoft.com/office/drawing/2014/chart" uri="{C3380CC4-5D6E-409C-BE32-E72D297353CC}">
              <c16:uniqueId val="{00000002-18E2-4489-AC26-FC3D1B47EB5D}"/>
            </c:ext>
          </c:extLst>
        </c:ser>
        <c:ser>
          <c:idx val="3"/>
          <c:order val="3"/>
          <c:tx>
            <c:strRef>
              <c:f>'Seg-Egres-Jul-2016'!$A$5</c:f>
              <c:strCache>
                <c:ptCount val="1"/>
                <c:pt idx="0">
                  <c:v>Arquitectura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'Seg-Egres-Jul-2016'!$B$1:$H$1</c:f>
              <c:strCache>
                <c:ptCount val="7"/>
                <c:pt idx="0">
                  <c:v>Egresados</c:v>
                </c:pt>
                <c:pt idx="1">
                  <c:v>Titulados</c:v>
                </c:pt>
                <c:pt idx="2">
                  <c:v>Trabajan fuera del área de especialidad</c:v>
                </c:pt>
                <c:pt idx="3">
                  <c:v>Trabajan en el área de especialidad</c:v>
                </c:pt>
                <c:pt idx="4">
                  <c:v>Estudian</c:v>
                </c:pt>
                <c:pt idx="5">
                  <c:v>Estudian y Trabajan</c:v>
                </c:pt>
                <c:pt idx="6">
                  <c:v>Total</c:v>
                </c:pt>
              </c:strCache>
            </c:strRef>
          </c:cat>
          <c:val>
            <c:numRef>
              <c:f>'Seg-Egres-Jul-2016'!$B$5:$H$5</c:f>
              <c:numCache>
                <c:formatCode>General</c:formatCode>
                <c:ptCount val="7"/>
                <c:pt idx="0">
                  <c:v>9</c:v>
                </c:pt>
                <c:pt idx="1">
                  <c:v>4</c:v>
                </c:pt>
                <c:pt idx="2">
                  <c:v>0</c:v>
                </c:pt>
                <c:pt idx="3">
                  <c:v>4</c:v>
                </c:pt>
                <c:pt idx="4">
                  <c:v>0</c:v>
                </c:pt>
                <c:pt idx="5">
                  <c:v>0</c:v>
                </c:pt>
                <c:pt idx="6">
                  <c:v>9</c:v>
                </c:pt>
              </c:numCache>
            </c:numRef>
          </c:val>
          <c:extLst>
            <c:ext xmlns:c16="http://schemas.microsoft.com/office/drawing/2014/chart" uri="{C3380CC4-5D6E-409C-BE32-E72D297353CC}">
              <c16:uniqueId val="{00000003-18E2-4489-AC26-FC3D1B47EB5D}"/>
            </c:ext>
          </c:extLst>
        </c:ser>
        <c:ser>
          <c:idx val="4"/>
          <c:order val="4"/>
          <c:tx>
            <c:strRef>
              <c:f>'Seg-Egres-Jul-2016'!$A$6</c:f>
              <c:strCache>
                <c:ptCount val="1"/>
                <c:pt idx="0">
                  <c:v>Ingeniería en Gestión empresarial</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'Seg-Egres-Jul-2016'!$B$1:$H$1</c:f>
              <c:strCache>
                <c:ptCount val="7"/>
                <c:pt idx="0">
                  <c:v>Egresados</c:v>
                </c:pt>
                <c:pt idx="1">
                  <c:v>Titulados</c:v>
                </c:pt>
                <c:pt idx="2">
                  <c:v>Trabajan fuera del área de especialidad</c:v>
                </c:pt>
                <c:pt idx="3">
                  <c:v>Trabajan en el área de especialidad</c:v>
                </c:pt>
                <c:pt idx="4">
                  <c:v>Estudian</c:v>
                </c:pt>
                <c:pt idx="5">
                  <c:v>Estudian y Trabajan</c:v>
                </c:pt>
                <c:pt idx="6">
                  <c:v>Total</c:v>
                </c:pt>
              </c:strCache>
            </c:strRef>
          </c:cat>
          <c:val>
            <c:numRef>
              <c:f>'Seg-Egres-Jul-2016'!$B$6:$H$6</c:f>
              <c:numCache>
                <c:formatCode>General</c:formatCode>
                <c:ptCount val="7"/>
                <c:pt idx="0">
                  <c:v>7</c:v>
                </c:pt>
                <c:pt idx="1">
                  <c:v>7</c:v>
                </c:pt>
                <c:pt idx="2">
                  <c:v>6</c:v>
                </c:pt>
                <c:pt idx="3">
                  <c:v>1</c:v>
                </c:pt>
                <c:pt idx="4">
                  <c:v>0</c:v>
                </c:pt>
                <c:pt idx="5">
                  <c:v>0</c:v>
                </c:pt>
                <c:pt idx="6">
                  <c:v>7</c:v>
                </c:pt>
              </c:numCache>
            </c:numRef>
          </c:val>
          <c:extLst>
            <c:ext xmlns:c16="http://schemas.microsoft.com/office/drawing/2014/chart" uri="{C3380CC4-5D6E-409C-BE32-E72D297353CC}">
              <c16:uniqueId val="{00000004-18E2-4489-AC26-FC3D1B47EB5D}"/>
            </c:ext>
          </c:extLst>
        </c:ser>
        <c:dLbls>
          <c:showLegendKey val="0"/>
          <c:showVal val="0"/>
          <c:showCatName val="0"/>
          <c:showSerName val="0"/>
          <c:showPercent val="0"/>
          <c:showBubbleSize val="0"/>
        </c:dLbls>
        <c:gapWidth val="269"/>
        <c:overlap val="-27"/>
        <c:axId val="127446280"/>
        <c:axId val="127446672"/>
      </c:barChart>
      <c:lineChart>
        <c:grouping val="standard"/>
        <c:varyColors val="0"/>
        <c:ser>
          <c:idx val="5"/>
          <c:order val="5"/>
          <c:tx>
            <c:strRef>
              <c:f>'Seg-Egres-Jul-2016'!$A$7</c:f>
              <c:strCache>
                <c:ptCount val="1"/>
                <c:pt idx="0">
                  <c:v>TOTAL</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dLbls>
            <c:dLbl>
              <c:idx val="0"/>
              <c:layout>
                <c:manualLayout>
                  <c:x val="-6.0818691046206741E-2"/>
                  <c:y val="0"/>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8E2-4489-AC26-FC3D1B47EB5D}"/>
                </c:ext>
              </c:extLst>
            </c:dLbl>
            <c:dLbl>
              <c:idx val="1"/>
              <c:layout>
                <c:manualLayout>
                  <c:x val="-7.0175412745623153E-2"/>
                  <c:y val="4.520429273763330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8E2-4489-AC26-FC3D1B47EB5D}"/>
                </c:ext>
              </c:extLst>
            </c:dLbl>
            <c:dLbl>
              <c:idx val="2"/>
              <c:layout>
                <c:manualLayout>
                  <c:x val="-6.5497051895914982E-2"/>
                  <c:y val="1.390901315004101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18E2-4489-AC26-FC3D1B47EB5D}"/>
                </c:ext>
              </c:extLst>
            </c:dLbl>
            <c:dLbl>
              <c:idx val="3"/>
              <c:layout>
                <c:manualLayout>
                  <c:x val="-6.549705189591494E-2"/>
                  <c:y val="-6.3748907171539101E-1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18E2-4489-AC26-FC3D1B47EB5D}"/>
                </c:ext>
              </c:extLst>
            </c:dLbl>
            <c:dLbl>
              <c:idx val="4"/>
              <c:layout>
                <c:manualLayout>
                  <c:x val="-3.0409345523103367E-2"/>
                  <c:y val="-0.100840345337797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18E2-4489-AC26-FC3D1B47EB5D}"/>
                </c:ext>
              </c:extLst>
            </c:dLbl>
            <c:dLbl>
              <c:idx val="5"/>
              <c:layout>
                <c:manualLayout>
                  <c:x val="-3.7426886797665766E-2"/>
                  <c:y val="-0.10431759862530761"/>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8E2-4489-AC26-FC3D1B47EB5D}"/>
                </c:ext>
              </c:extLst>
            </c:dLbl>
            <c:dLbl>
              <c:idx val="6"/>
              <c:layout>
                <c:manualLayout>
                  <c:x val="-4.6783608497082102E-2"/>
                  <c:y val="5.215879931265380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18E2-4489-AC26-FC3D1B47EB5D}"/>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MX"/>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'Seg-Egres-Jul-2016'!$B$1:$H$1</c:f>
              <c:strCache>
                <c:ptCount val="7"/>
                <c:pt idx="0">
                  <c:v>Egresados</c:v>
                </c:pt>
                <c:pt idx="1">
                  <c:v>Titulados</c:v>
                </c:pt>
                <c:pt idx="2">
                  <c:v>Trabajan fuera del área de especialidad</c:v>
                </c:pt>
                <c:pt idx="3">
                  <c:v>Trabajan en el área de especialidad</c:v>
                </c:pt>
                <c:pt idx="4">
                  <c:v>Estudian</c:v>
                </c:pt>
                <c:pt idx="5">
                  <c:v>Estudian y Trabajan</c:v>
                </c:pt>
                <c:pt idx="6">
                  <c:v>Total</c:v>
                </c:pt>
              </c:strCache>
            </c:strRef>
          </c:cat>
          <c:val>
            <c:numRef>
              <c:f>'Seg-Egres-Jul-2016'!$B$7:$H$7</c:f>
              <c:numCache>
                <c:formatCode>General</c:formatCode>
                <c:ptCount val="7"/>
                <c:pt idx="0">
                  <c:v>84</c:v>
                </c:pt>
                <c:pt idx="1">
                  <c:v>70</c:v>
                </c:pt>
                <c:pt idx="2">
                  <c:v>61</c:v>
                </c:pt>
                <c:pt idx="3">
                  <c:v>16</c:v>
                </c:pt>
                <c:pt idx="4">
                  <c:v>0</c:v>
                </c:pt>
                <c:pt idx="5">
                  <c:v>0</c:v>
                </c:pt>
                <c:pt idx="6">
                  <c:v>84</c:v>
                </c:pt>
              </c:numCache>
            </c:numRef>
          </c:val>
          <c:smooth val="0"/>
          <c:extLst>
            <c:ext xmlns:c16="http://schemas.microsoft.com/office/drawing/2014/chart" uri="{C3380CC4-5D6E-409C-BE32-E72D297353CC}">
              <c16:uniqueId val="{0000000C-18E2-4489-AC26-FC3D1B47EB5D}"/>
            </c:ext>
          </c:extLst>
        </c:ser>
        <c:dLbls>
          <c:showLegendKey val="0"/>
          <c:showVal val="0"/>
          <c:showCatName val="0"/>
          <c:showSerName val="0"/>
          <c:showPercent val="0"/>
          <c:showBubbleSize val="0"/>
        </c:dLbls>
        <c:marker val="1"/>
        <c:smooth val="0"/>
        <c:axId val="127446280"/>
        <c:axId val="127446672"/>
      </c:lineChart>
      <c:catAx>
        <c:axId val="127446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446672"/>
        <c:crosses val="autoZero"/>
        <c:auto val="1"/>
        <c:lblAlgn val="ctr"/>
        <c:lblOffset val="100"/>
        <c:noMultiLvlLbl val="0"/>
      </c:catAx>
      <c:valAx>
        <c:axId val="12744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446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COLOCACIÓN DE EGRESADOS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5.8304011990723811E-2"/>
          <c:y val="0.15840916133421171"/>
          <c:w val="0.91834555370039117"/>
          <c:h val="0.53801914930847361"/>
        </c:manualLayout>
      </c:layout>
      <c:barChart>
        <c:barDir val="col"/>
        <c:grouping val="clustered"/>
        <c:varyColors val="0"/>
        <c:ser>
          <c:idx val="0"/>
          <c:order val="0"/>
          <c:tx>
            <c:strRef>
              <c:f>'Seg-Egres-Jul-2016'!$A$36</c:f>
              <c:strCache>
                <c:ptCount val="1"/>
                <c:pt idx="0">
                  <c:v>Licenciatura en Administración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'Seg-Egres-Jul-2016'!$B$33:$C$35</c:f>
              <c:strCache>
                <c:ptCount val="2"/>
                <c:pt idx="0">
                  <c:v>En el área de su especialidad</c:v>
                </c:pt>
                <c:pt idx="1">
                  <c:v>Fuera del área de su especialidad</c:v>
                </c:pt>
              </c:strCache>
              <c:extLst/>
            </c:strRef>
          </c:cat>
          <c:val>
            <c:numRef>
              <c:f>'Seg-Egres-Jul-2016'!$B$36:$C$36</c:f>
              <c:numCache>
                <c:formatCode>General</c:formatCode>
                <c:ptCount val="2"/>
                <c:pt idx="0">
                  <c:v>7</c:v>
                </c:pt>
                <c:pt idx="1">
                  <c:v>48</c:v>
                </c:pt>
              </c:numCache>
            </c:numRef>
          </c:val>
          <c:extLst>
            <c:ext xmlns:c16="http://schemas.microsoft.com/office/drawing/2014/chart" uri="{C3380CC4-5D6E-409C-BE32-E72D297353CC}">
              <c16:uniqueId val="{00000000-C40F-4648-A5AD-A1F8678A6F28}"/>
            </c:ext>
          </c:extLst>
        </c:ser>
        <c:ser>
          <c:idx val="1"/>
          <c:order val="1"/>
          <c:tx>
            <c:strRef>
              <c:f>'Seg-Egres-Jul-2016'!$A$37</c:f>
              <c:strCache>
                <c:ptCount val="1"/>
                <c:pt idx="0">
                  <c:v>Ing. En Industrias Alimentarias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'Seg-Egres-Jul-2016'!$B$33:$C$35</c:f>
              <c:strCache>
                <c:ptCount val="2"/>
                <c:pt idx="0">
                  <c:v>En el área de su especialidad</c:v>
                </c:pt>
                <c:pt idx="1">
                  <c:v>Fuera del área de su especialidad</c:v>
                </c:pt>
              </c:strCache>
              <c:extLst/>
            </c:strRef>
          </c:cat>
          <c:val>
            <c:numRef>
              <c:f>'Seg-Egres-Jul-2016'!$B$37:$C$37</c:f>
              <c:numCache>
                <c:formatCode>General</c:formatCode>
                <c:ptCount val="2"/>
                <c:pt idx="0">
                  <c:v>3</c:v>
                </c:pt>
                <c:pt idx="1">
                  <c:v>4</c:v>
                </c:pt>
              </c:numCache>
            </c:numRef>
          </c:val>
          <c:extLst>
            <c:ext xmlns:c16="http://schemas.microsoft.com/office/drawing/2014/chart" uri="{C3380CC4-5D6E-409C-BE32-E72D297353CC}">
              <c16:uniqueId val="{00000001-C40F-4648-A5AD-A1F8678A6F28}"/>
            </c:ext>
          </c:extLst>
        </c:ser>
        <c:ser>
          <c:idx val="2"/>
          <c:order val="2"/>
          <c:tx>
            <c:strRef>
              <c:f>'Seg-Egres-Jul-2016'!$A$38</c:f>
              <c:strCache>
                <c:ptCount val="1"/>
                <c:pt idx="0">
                  <c:v>Ing. En Gestión Empresarial.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'Seg-Egres-Jul-2016'!$B$33:$C$35</c:f>
              <c:strCache>
                <c:ptCount val="2"/>
                <c:pt idx="0">
                  <c:v>En el área de su especialidad</c:v>
                </c:pt>
                <c:pt idx="1">
                  <c:v>Fuera del área de su especialidad</c:v>
                </c:pt>
              </c:strCache>
              <c:extLst/>
            </c:strRef>
          </c:cat>
          <c:val>
            <c:numRef>
              <c:f>'Seg-Egres-Jul-2016'!$B$38:$C$38</c:f>
              <c:numCache>
                <c:formatCode>General</c:formatCode>
                <c:ptCount val="2"/>
                <c:pt idx="0">
                  <c:v>1</c:v>
                </c:pt>
                <c:pt idx="1">
                  <c:v>6</c:v>
                </c:pt>
              </c:numCache>
            </c:numRef>
          </c:val>
          <c:extLst>
            <c:ext xmlns:c16="http://schemas.microsoft.com/office/drawing/2014/chart" uri="{C3380CC4-5D6E-409C-BE32-E72D297353CC}">
              <c16:uniqueId val="{00000002-C40F-4648-A5AD-A1F8678A6F28}"/>
            </c:ext>
          </c:extLst>
        </c:ser>
        <c:ser>
          <c:idx val="3"/>
          <c:order val="3"/>
          <c:tx>
            <c:strRef>
              <c:f>'Seg-Egres-Jul-2016'!$A$39</c:f>
              <c:strCache>
                <c:ptCount val="1"/>
                <c:pt idx="0">
                  <c:v>Ing. en Sistemas Computacionales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'Seg-Egres-Jul-2016'!$B$33:$C$35</c:f>
              <c:strCache>
                <c:ptCount val="2"/>
                <c:pt idx="0">
                  <c:v>En el área de su especialidad</c:v>
                </c:pt>
                <c:pt idx="1">
                  <c:v>Fuera del área de su especialidad</c:v>
                </c:pt>
              </c:strCache>
              <c:extLst/>
            </c:strRef>
          </c:cat>
          <c:val>
            <c:numRef>
              <c:f>'Seg-Egres-Jul-2016'!$B$39:$C$39</c:f>
              <c:numCache>
                <c:formatCode>General</c:formatCode>
                <c:ptCount val="2"/>
                <c:pt idx="0">
                  <c:v>1</c:v>
                </c:pt>
                <c:pt idx="1">
                  <c:v>3</c:v>
                </c:pt>
              </c:numCache>
            </c:numRef>
          </c:val>
          <c:extLst>
            <c:ext xmlns:c16="http://schemas.microsoft.com/office/drawing/2014/chart" uri="{C3380CC4-5D6E-409C-BE32-E72D297353CC}">
              <c16:uniqueId val="{00000003-C40F-4648-A5AD-A1F8678A6F28}"/>
            </c:ext>
          </c:extLst>
        </c:ser>
        <c:ser>
          <c:idx val="4"/>
          <c:order val="4"/>
          <c:tx>
            <c:strRef>
              <c:f>'Seg-Egres-Jul-2016'!$A$40</c:f>
              <c:strCache>
                <c:ptCount val="1"/>
                <c:pt idx="0">
                  <c:v>Arquitectura</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'Seg-Egres-Jul-2016'!$B$33:$C$35</c:f>
              <c:strCache>
                <c:ptCount val="2"/>
                <c:pt idx="0">
                  <c:v>En el área de su especialidad</c:v>
                </c:pt>
                <c:pt idx="1">
                  <c:v>Fuera del área de su especialidad</c:v>
                </c:pt>
              </c:strCache>
              <c:extLst/>
            </c:strRef>
          </c:cat>
          <c:val>
            <c:numRef>
              <c:f>'Seg-Egres-Jul-2016'!$B$40:$C$40</c:f>
              <c:numCache>
                <c:formatCode>General</c:formatCode>
                <c:ptCount val="2"/>
                <c:pt idx="0">
                  <c:v>4</c:v>
                </c:pt>
                <c:pt idx="1">
                  <c:v>0</c:v>
                </c:pt>
              </c:numCache>
            </c:numRef>
          </c:val>
          <c:extLst>
            <c:ext xmlns:c16="http://schemas.microsoft.com/office/drawing/2014/chart" uri="{C3380CC4-5D6E-409C-BE32-E72D297353CC}">
              <c16:uniqueId val="{00000004-C40F-4648-A5AD-A1F8678A6F28}"/>
            </c:ext>
          </c:extLst>
        </c:ser>
        <c:dLbls>
          <c:showLegendKey val="0"/>
          <c:showVal val="0"/>
          <c:showCatName val="0"/>
          <c:showSerName val="0"/>
          <c:showPercent val="0"/>
          <c:showBubbleSize val="0"/>
        </c:dLbls>
        <c:gapWidth val="219"/>
        <c:overlap val="-27"/>
        <c:axId val="127447848"/>
        <c:axId val="95567112"/>
      </c:barChart>
      <c:lineChart>
        <c:grouping val="standard"/>
        <c:varyColors val="0"/>
        <c:ser>
          <c:idx val="5"/>
          <c:order val="5"/>
          <c:tx>
            <c:strRef>
              <c:f>'Seg-Egres-Jul-2016'!$A$41</c:f>
              <c:strCache>
                <c:ptCount val="1"/>
                <c:pt idx="0">
                  <c:v>TOTAL</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'Seg-Egres-Jul-2016'!$B$33:$C$35</c:f>
              <c:strCache>
                <c:ptCount val="2"/>
                <c:pt idx="0">
                  <c:v>En el área de su especialidad</c:v>
                </c:pt>
                <c:pt idx="1">
                  <c:v>Fuera del área de su especialidad</c:v>
                </c:pt>
              </c:strCache>
              <c:extLst/>
            </c:strRef>
          </c:cat>
          <c:val>
            <c:numRef>
              <c:f>'Seg-Egres-Jul-2016'!$B$41:$C$41</c:f>
              <c:numCache>
                <c:formatCode>General</c:formatCode>
                <c:ptCount val="2"/>
                <c:pt idx="0">
                  <c:v>16</c:v>
                </c:pt>
                <c:pt idx="1">
                  <c:v>61</c:v>
                </c:pt>
              </c:numCache>
            </c:numRef>
          </c:val>
          <c:smooth val="0"/>
          <c:extLst>
            <c:ext xmlns:c16="http://schemas.microsoft.com/office/drawing/2014/chart" uri="{C3380CC4-5D6E-409C-BE32-E72D297353CC}">
              <c16:uniqueId val="{00000005-C40F-4648-A5AD-A1F8678A6F28}"/>
            </c:ext>
          </c:extLst>
        </c:ser>
        <c:dLbls>
          <c:showLegendKey val="0"/>
          <c:showVal val="0"/>
          <c:showCatName val="0"/>
          <c:showSerName val="0"/>
          <c:showPercent val="0"/>
          <c:showBubbleSize val="0"/>
        </c:dLbls>
        <c:marker val="1"/>
        <c:smooth val="0"/>
        <c:axId val="127447848"/>
        <c:axId val="95567112"/>
      </c:lineChart>
      <c:catAx>
        <c:axId val="127447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5567112"/>
        <c:crosses val="autoZero"/>
        <c:auto val="1"/>
        <c:lblAlgn val="ctr"/>
        <c:lblOffset val="100"/>
        <c:noMultiLvlLbl val="0"/>
      </c:catAx>
      <c:valAx>
        <c:axId val="95567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447848"/>
        <c:crosses val="autoZero"/>
        <c:crossBetween val="between"/>
      </c:valAx>
      <c:spPr>
        <a:noFill/>
        <a:ln>
          <a:noFill/>
        </a:ln>
        <a:effectLst/>
      </c:spPr>
    </c:plotArea>
    <c:legend>
      <c:legendPos val="b"/>
      <c:legendEntry>
        <c:idx val="4"/>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Estudiantes</a:t>
            </a:r>
            <a:r>
              <a:rPr lang="es-MX" baseline="0" dirty="0"/>
              <a:t> nuevo ingreso Ag-Dic-2016</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Hoja2!$B$2</c:f>
              <c:strCache>
                <c:ptCount val="1"/>
                <c:pt idx="0">
                  <c:v>HOMBRES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Hoja2!$A$3:$A$9</c:f>
              <c:strCache>
                <c:ptCount val="7"/>
                <c:pt idx="0">
                  <c:v>ING. GESTIÓN EMPRESARIAL-</c:v>
                </c:pt>
                <c:pt idx="1">
                  <c:v>ARQUITECTURA</c:v>
                </c:pt>
                <c:pt idx="2">
                  <c:v>ING. ADMINISTRACIÓN</c:v>
                </c:pt>
                <c:pt idx="3">
                  <c:v>ING. INDUSTRIAS ALIMENTARIAS</c:v>
                </c:pt>
                <c:pt idx="4">
                  <c:v>ING. SISTEMAS COMPUTACIONALES</c:v>
                </c:pt>
                <c:pt idx="5">
                  <c:v>LIC. ADMINISTRACIÓN</c:v>
                </c:pt>
                <c:pt idx="6">
                  <c:v>TOTALES</c:v>
                </c:pt>
              </c:strCache>
            </c:strRef>
          </c:cat>
          <c:val>
            <c:numRef>
              <c:f>Hoja2!$B$3:$B$9</c:f>
              <c:numCache>
                <c:formatCode>General</c:formatCode>
                <c:ptCount val="7"/>
                <c:pt idx="0">
                  <c:v>11</c:v>
                </c:pt>
                <c:pt idx="1">
                  <c:v>11</c:v>
                </c:pt>
                <c:pt idx="2">
                  <c:v>5</c:v>
                </c:pt>
                <c:pt idx="3">
                  <c:v>5</c:v>
                </c:pt>
                <c:pt idx="4">
                  <c:v>14</c:v>
                </c:pt>
                <c:pt idx="5">
                  <c:v>28</c:v>
                </c:pt>
                <c:pt idx="6">
                  <c:v>74</c:v>
                </c:pt>
              </c:numCache>
            </c:numRef>
          </c:val>
          <c:extLst>
            <c:ext xmlns:c16="http://schemas.microsoft.com/office/drawing/2014/chart" uri="{C3380CC4-5D6E-409C-BE32-E72D297353CC}">
              <c16:uniqueId val="{00000000-6236-4131-AB31-2686656C9448}"/>
            </c:ext>
          </c:extLst>
        </c:ser>
        <c:ser>
          <c:idx val="1"/>
          <c:order val="1"/>
          <c:tx>
            <c:strRef>
              <c:f>Hoja2!$C$2</c:f>
              <c:strCache>
                <c:ptCount val="1"/>
                <c:pt idx="0">
                  <c:v>MUJERES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Hoja2!$A$3:$A$9</c:f>
              <c:strCache>
                <c:ptCount val="7"/>
                <c:pt idx="0">
                  <c:v>ING. GESTIÓN EMPRESARIAL-</c:v>
                </c:pt>
                <c:pt idx="1">
                  <c:v>ARQUITECTURA</c:v>
                </c:pt>
                <c:pt idx="2">
                  <c:v>ING. ADMINISTRACIÓN</c:v>
                </c:pt>
                <c:pt idx="3">
                  <c:v>ING. INDUSTRIAS ALIMENTARIAS</c:v>
                </c:pt>
                <c:pt idx="4">
                  <c:v>ING. SISTEMAS COMPUTACIONALES</c:v>
                </c:pt>
                <c:pt idx="5">
                  <c:v>LIC. ADMINISTRACIÓN</c:v>
                </c:pt>
                <c:pt idx="6">
                  <c:v>TOTALES</c:v>
                </c:pt>
              </c:strCache>
            </c:strRef>
          </c:cat>
          <c:val>
            <c:numRef>
              <c:f>Hoja2!$C$3:$C$9</c:f>
              <c:numCache>
                <c:formatCode>General</c:formatCode>
                <c:ptCount val="7"/>
                <c:pt idx="0">
                  <c:v>5</c:v>
                </c:pt>
                <c:pt idx="1">
                  <c:v>3</c:v>
                </c:pt>
                <c:pt idx="2">
                  <c:v>18</c:v>
                </c:pt>
                <c:pt idx="3">
                  <c:v>7</c:v>
                </c:pt>
                <c:pt idx="4">
                  <c:v>0</c:v>
                </c:pt>
                <c:pt idx="5">
                  <c:v>46</c:v>
                </c:pt>
                <c:pt idx="6">
                  <c:v>79</c:v>
                </c:pt>
              </c:numCache>
            </c:numRef>
          </c:val>
          <c:extLst>
            <c:ext xmlns:c16="http://schemas.microsoft.com/office/drawing/2014/chart" uri="{C3380CC4-5D6E-409C-BE32-E72D297353CC}">
              <c16:uniqueId val="{00000001-6236-4131-AB31-2686656C9448}"/>
            </c:ext>
          </c:extLst>
        </c:ser>
        <c:ser>
          <c:idx val="2"/>
          <c:order val="2"/>
          <c:tx>
            <c:strRef>
              <c:f>Hoja2!$D$2</c:f>
              <c:strCache>
                <c:ptCount val="1"/>
                <c:pt idx="0">
                  <c:v>TOTAL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Hoja2!$A$3:$A$9</c:f>
              <c:strCache>
                <c:ptCount val="7"/>
                <c:pt idx="0">
                  <c:v>ING. GESTIÓN EMPRESARIAL-</c:v>
                </c:pt>
                <c:pt idx="1">
                  <c:v>ARQUITECTURA</c:v>
                </c:pt>
                <c:pt idx="2">
                  <c:v>ING. ADMINISTRACIÓN</c:v>
                </c:pt>
                <c:pt idx="3">
                  <c:v>ING. INDUSTRIAS ALIMENTARIAS</c:v>
                </c:pt>
                <c:pt idx="4">
                  <c:v>ING. SISTEMAS COMPUTACIONALES</c:v>
                </c:pt>
                <c:pt idx="5">
                  <c:v>LIC. ADMINISTRACIÓN</c:v>
                </c:pt>
                <c:pt idx="6">
                  <c:v>TOTALES</c:v>
                </c:pt>
              </c:strCache>
            </c:strRef>
          </c:cat>
          <c:val>
            <c:numRef>
              <c:f>Hoja2!$D$3:$D$9</c:f>
              <c:numCache>
                <c:formatCode>General</c:formatCode>
                <c:ptCount val="7"/>
                <c:pt idx="0">
                  <c:v>16</c:v>
                </c:pt>
                <c:pt idx="1">
                  <c:v>14</c:v>
                </c:pt>
                <c:pt idx="2">
                  <c:v>23</c:v>
                </c:pt>
                <c:pt idx="3">
                  <c:v>12</c:v>
                </c:pt>
                <c:pt idx="4">
                  <c:v>14</c:v>
                </c:pt>
                <c:pt idx="5">
                  <c:v>74</c:v>
                </c:pt>
                <c:pt idx="6">
                  <c:v>153</c:v>
                </c:pt>
              </c:numCache>
            </c:numRef>
          </c:val>
          <c:extLst>
            <c:ext xmlns:c16="http://schemas.microsoft.com/office/drawing/2014/chart" uri="{C3380CC4-5D6E-409C-BE32-E72D297353CC}">
              <c16:uniqueId val="{00000002-6236-4131-AB31-2686656C9448}"/>
            </c:ext>
          </c:extLst>
        </c:ser>
        <c:dLbls>
          <c:showLegendKey val="0"/>
          <c:showVal val="1"/>
          <c:showCatName val="0"/>
          <c:showSerName val="0"/>
          <c:showPercent val="0"/>
          <c:showBubbleSize val="0"/>
        </c:dLbls>
        <c:gapWidth val="150"/>
        <c:shape val="box"/>
        <c:axId val="473990288"/>
        <c:axId val="473985040"/>
        <c:axId val="431037080"/>
      </c:bar3DChart>
      <c:catAx>
        <c:axId val="47399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3985040"/>
        <c:crosses val="autoZero"/>
        <c:auto val="1"/>
        <c:lblAlgn val="ctr"/>
        <c:lblOffset val="100"/>
        <c:noMultiLvlLbl val="0"/>
      </c:catAx>
      <c:valAx>
        <c:axId val="47398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3990288"/>
        <c:crosses val="autoZero"/>
        <c:crossBetween val="between"/>
      </c:valAx>
      <c:serAx>
        <c:axId val="431037080"/>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398504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Hoja2!$J$201</c:f>
              <c:strCache>
                <c:ptCount val="1"/>
                <c:pt idx="0">
                  <c:v>Hombres</c:v>
                </c:pt>
              </c:strCache>
            </c:strRef>
          </c:tx>
          <c:spPr>
            <a:solidFill>
              <a:schemeClr val="accent1"/>
            </a:solidFill>
            <a:ln>
              <a:noFill/>
            </a:ln>
            <a:effectLst/>
            <a:sp3d/>
          </c:spPr>
          <c:invertIfNegative val="0"/>
          <c:dLbls>
            <c:dLbl>
              <c:idx val="0"/>
              <c:layout>
                <c:manualLayout>
                  <c:x val="-1.3817947320541641E-17"/>
                  <c:y val="-2.0239099116491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0A-4D4B-AC3D-791C5E3BADBB}"/>
                </c:ext>
              </c:extLst>
            </c:dLbl>
            <c:dLbl>
              <c:idx val="1"/>
              <c:layout>
                <c:manualLayout>
                  <c:x val="3.0148596974504931E-3"/>
                  <c:y val="-2.3130398990276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0A-4D4B-AC3D-791C5E3BADBB}"/>
                </c:ext>
              </c:extLst>
            </c:dLbl>
            <c:dLbl>
              <c:idx val="2"/>
              <c:layout>
                <c:manualLayout>
                  <c:x val="-1.5074298487252604E-3"/>
                  <c:y val="-2.0239099116491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0A-4D4B-AC3D-791C5E3BADBB}"/>
                </c:ext>
              </c:extLst>
            </c:dLbl>
            <c:dLbl>
              <c:idx val="3"/>
              <c:layout>
                <c:manualLayout>
                  <c:x val="-5.5271789282166566E-17"/>
                  <c:y val="-1.1565199495138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0A-4D4B-AC3D-791C5E3BADBB}"/>
                </c:ext>
              </c:extLst>
            </c:dLbl>
            <c:dLbl>
              <c:idx val="4"/>
              <c:layout>
                <c:manualLayout>
                  <c:x val="3.0148596974505209E-3"/>
                  <c:y val="-2.0239099116491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0A-4D4B-AC3D-791C5E3BADBB}"/>
                </c:ext>
              </c:extLst>
            </c:dLbl>
            <c:dLbl>
              <c:idx val="5"/>
              <c:layout>
                <c:manualLayout>
                  <c:x val="1.5074298487251499E-3"/>
                  <c:y val="-1.1565199495138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A-4D4B-AC3D-791C5E3BA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Hoja2!$I$202:$I$207</c:f>
              <c:strCache>
                <c:ptCount val="6"/>
                <c:pt idx="0">
                  <c:v>Lic. en Administración (Villa Purificación)</c:v>
                </c:pt>
                <c:pt idx="1">
                  <c:v>Lic. en Administración (Cihuatlan)</c:v>
                </c:pt>
                <c:pt idx="2">
                  <c:v>Lic. en Administración (Tomatlan)</c:v>
                </c:pt>
                <c:pt idx="3">
                  <c:v>Ing. en Sistemas Computacionales (Cihuatlan)</c:v>
                </c:pt>
                <c:pt idx="4">
                  <c:v>Ing. en Gestión Empresarial (Tomatlan)</c:v>
                </c:pt>
                <c:pt idx="5">
                  <c:v>Total</c:v>
                </c:pt>
              </c:strCache>
            </c:strRef>
          </c:cat>
          <c:val>
            <c:numRef>
              <c:f>Hoja2!$J$202:$J$207</c:f>
              <c:numCache>
                <c:formatCode>General</c:formatCode>
                <c:ptCount val="6"/>
                <c:pt idx="0">
                  <c:v>23</c:v>
                </c:pt>
                <c:pt idx="1">
                  <c:v>10</c:v>
                </c:pt>
                <c:pt idx="2">
                  <c:v>34</c:v>
                </c:pt>
                <c:pt idx="3">
                  <c:v>7</c:v>
                </c:pt>
                <c:pt idx="4">
                  <c:v>69</c:v>
                </c:pt>
                <c:pt idx="5">
                  <c:v>143</c:v>
                </c:pt>
              </c:numCache>
            </c:numRef>
          </c:val>
          <c:extLst>
            <c:ext xmlns:c16="http://schemas.microsoft.com/office/drawing/2014/chart" uri="{C3380CC4-5D6E-409C-BE32-E72D297353CC}">
              <c16:uniqueId val="{00000000-AA0A-4D4B-AC3D-791C5E3BADBB}"/>
            </c:ext>
          </c:extLst>
        </c:ser>
        <c:ser>
          <c:idx val="1"/>
          <c:order val="1"/>
          <c:tx>
            <c:strRef>
              <c:f>Hoja2!$K$201</c:f>
              <c:strCache>
                <c:ptCount val="1"/>
                <c:pt idx="0">
                  <c:v>Mujeres</c:v>
                </c:pt>
              </c:strCache>
            </c:strRef>
          </c:tx>
          <c:spPr>
            <a:solidFill>
              <a:schemeClr val="accent2"/>
            </a:solidFill>
            <a:ln>
              <a:noFill/>
            </a:ln>
            <a:effectLst/>
            <a:sp3d/>
          </c:spPr>
          <c:invertIfNegative val="0"/>
          <c:dLbls>
            <c:dLbl>
              <c:idx val="0"/>
              <c:layout>
                <c:manualLayout>
                  <c:x val="0"/>
                  <c:y val="-8.6738996213535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0A-4D4B-AC3D-791C5E3BADBB}"/>
                </c:ext>
              </c:extLst>
            </c:dLbl>
            <c:dLbl>
              <c:idx val="1"/>
              <c:layout>
                <c:manualLayout>
                  <c:x val="3.0148596974504654E-3"/>
                  <c:y val="-1.4456499368922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0A-4D4B-AC3D-791C5E3BADBB}"/>
                </c:ext>
              </c:extLst>
            </c:dLbl>
            <c:dLbl>
              <c:idx val="2"/>
              <c:layout>
                <c:manualLayout>
                  <c:x val="-1.5074298487253155E-3"/>
                  <c:y val="-1.1565199495138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0A-4D4B-AC3D-791C5E3BADBB}"/>
                </c:ext>
              </c:extLst>
            </c:dLbl>
            <c:dLbl>
              <c:idx val="3"/>
              <c:layout>
                <c:manualLayout>
                  <c:x val="-1.5074298487252604E-3"/>
                  <c:y val="-1.4456499368922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0A-4D4B-AC3D-791C5E3BADBB}"/>
                </c:ext>
              </c:extLst>
            </c:dLbl>
            <c:dLbl>
              <c:idx val="4"/>
              <c:layout>
                <c:manualLayout>
                  <c:x val="3.0148596974504103E-3"/>
                  <c:y val="-3.4695598485414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A-4D4B-AC3D-791C5E3BADBB}"/>
                </c:ext>
              </c:extLst>
            </c:dLbl>
            <c:dLbl>
              <c:idx val="5"/>
              <c:layout>
                <c:manualLayout>
                  <c:x val="1.5074298487252604E-3"/>
                  <c:y val="-2.0239099116491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0A-4D4B-AC3D-791C5E3BA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Hoja2!$I$202:$I$207</c:f>
              <c:strCache>
                <c:ptCount val="6"/>
                <c:pt idx="0">
                  <c:v>Lic. en Administración (Villa Purificación)</c:v>
                </c:pt>
                <c:pt idx="1">
                  <c:v>Lic. en Administración (Cihuatlan)</c:v>
                </c:pt>
                <c:pt idx="2">
                  <c:v>Lic. en Administración (Tomatlan)</c:v>
                </c:pt>
                <c:pt idx="3">
                  <c:v>Ing. en Sistemas Computacionales (Cihuatlan)</c:v>
                </c:pt>
                <c:pt idx="4">
                  <c:v>Ing. en Gestión Empresarial (Tomatlan)</c:v>
                </c:pt>
                <c:pt idx="5">
                  <c:v>Total</c:v>
                </c:pt>
              </c:strCache>
            </c:strRef>
          </c:cat>
          <c:val>
            <c:numRef>
              <c:f>Hoja2!$K$202:$K$207</c:f>
              <c:numCache>
                <c:formatCode>General</c:formatCode>
                <c:ptCount val="6"/>
                <c:pt idx="0">
                  <c:v>33</c:v>
                </c:pt>
                <c:pt idx="1">
                  <c:v>18</c:v>
                </c:pt>
                <c:pt idx="2">
                  <c:v>43</c:v>
                </c:pt>
                <c:pt idx="3">
                  <c:v>8</c:v>
                </c:pt>
                <c:pt idx="4">
                  <c:v>49</c:v>
                </c:pt>
                <c:pt idx="5">
                  <c:v>151</c:v>
                </c:pt>
              </c:numCache>
            </c:numRef>
          </c:val>
          <c:extLst>
            <c:ext xmlns:c16="http://schemas.microsoft.com/office/drawing/2014/chart" uri="{C3380CC4-5D6E-409C-BE32-E72D297353CC}">
              <c16:uniqueId val="{00000001-AA0A-4D4B-AC3D-791C5E3BADBB}"/>
            </c:ext>
          </c:extLst>
        </c:ser>
        <c:ser>
          <c:idx val="2"/>
          <c:order val="2"/>
          <c:tx>
            <c:strRef>
              <c:f>Hoja2!$L$201</c:f>
              <c:strCache>
                <c:ptCount val="1"/>
                <c:pt idx="0">
                  <c:v>Total</c:v>
                </c:pt>
              </c:strCache>
            </c:strRef>
          </c:tx>
          <c:spPr>
            <a:solidFill>
              <a:schemeClr val="accent3"/>
            </a:solidFill>
            <a:ln>
              <a:noFill/>
            </a:ln>
            <a:effectLst/>
            <a:sp3d/>
          </c:spPr>
          <c:invertIfNegative val="0"/>
          <c:dLbls>
            <c:dLbl>
              <c:idx val="0"/>
              <c:layout>
                <c:manualLayout>
                  <c:x val="0"/>
                  <c:y val="-2.8912998737845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0A-4D4B-AC3D-791C5E3BADBB}"/>
                </c:ext>
              </c:extLst>
            </c:dLbl>
            <c:dLbl>
              <c:idx val="1"/>
              <c:layout>
                <c:manualLayout>
                  <c:x val="3.0148596974505209E-3"/>
                  <c:y val="-2.0239099116491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A-4D4B-AC3D-791C5E3BADBB}"/>
                </c:ext>
              </c:extLst>
            </c:dLbl>
            <c:dLbl>
              <c:idx val="2"/>
              <c:layout>
                <c:manualLayout>
                  <c:x val="-1.5074298487252604E-3"/>
                  <c:y val="-1.4456499368922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0A-4D4B-AC3D-791C5E3BADBB}"/>
                </c:ext>
              </c:extLst>
            </c:dLbl>
            <c:dLbl>
              <c:idx val="3"/>
              <c:layout>
                <c:manualLayout>
                  <c:x val="0"/>
                  <c:y val="-2.3130398990276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0A-4D4B-AC3D-791C5E3BADBB}"/>
                </c:ext>
              </c:extLst>
            </c:dLbl>
            <c:dLbl>
              <c:idx val="4"/>
              <c:layout>
                <c:manualLayout>
                  <c:x val="0"/>
                  <c:y val="-2.0239099116491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A-4D4B-AC3D-791C5E3BADBB}"/>
                </c:ext>
              </c:extLst>
            </c:dLbl>
            <c:dLbl>
              <c:idx val="5"/>
              <c:layout>
                <c:manualLayout>
                  <c:x val="9.0445790923514516E-3"/>
                  <c:y val="-2.8912998737845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A-4D4B-AC3D-791C5E3BA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Hoja2!$I$202:$I$207</c:f>
              <c:strCache>
                <c:ptCount val="6"/>
                <c:pt idx="0">
                  <c:v>Lic. en Administración (Villa Purificación)</c:v>
                </c:pt>
                <c:pt idx="1">
                  <c:v>Lic. en Administración (Cihuatlan)</c:v>
                </c:pt>
                <c:pt idx="2">
                  <c:v>Lic. en Administración (Tomatlan)</c:v>
                </c:pt>
                <c:pt idx="3">
                  <c:v>Ing. en Sistemas Computacionales (Cihuatlan)</c:v>
                </c:pt>
                <c:pt idx="4">
                  <c:v>Ing. en Gestión Empresarial (Tomatlan)</c:v>
                </c:pt>
                <c:pt idx="5">
                  <c:v>Total</c:v>
                </c:pt>
              </c:strCache>
            </c:strRef>
          </c:cat>
          <c:val>
            <c:numRef>
              <c:f>Hoja2!$L$202:$L$207</c:f>
              <c:numCache>
                <c:formatCode>General</c:formatCode>
                <c:ptCount val="6"/>
                <c:pt idx="0">
                  <c:v>56</c:v>
                </c:pt>
                <c:pt idx="1">
                  <c:v>28</c:v>
                </c:pt>
                <c:pt idx="2">
                  <c:v>77</c:v>
                </c:pt>
                <c:pt idx="3">
                  <c:v>15</c:v>
                </c:pt>
                <c:pt idx="4">
                  <c:v>118</c:v>
                </c:pt>
                <c:pt idx="5">
                  <c:v>294</c:v>
                </c:pt>
              </c:numCache>
            </c:numRef>
          </c:val>
          <c:extLst>
            <c:ext xmlns:c16="http://schemas.microsoft.com/office/drawing/2014/chart" uri="{C3380CC4-5D6E-409C-BE32-E72D297353CC}">
              <c16:uniqueId val="{00000002-AA0A-4D4B-AC3D-791C5E3BADBB}"/>
            </c:ext>
          </c:extLst>
        </c:ser>
        <c:dLbls>
          <c:showLegendKey val="0"/>
          <c:showVal val="1"/>
          <c:showCatName val="0"/>
          <c:showSerName val="0"/>
          <c:showPercent val="0"/>
          <c:showBubbleSize val="0"/>
        </c:dLbls>
        <c:gapWidth val="150"/>
        <c:shape val="box"/>
        <c:axId val="309401040"/>
        <c:axId val="309404648"/>
        <c:axId val="315520848"/>
      </c:bar3DChart>
      <c:catAx>
        <c:axId val="30940104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09404648"/>
        <c:crosses val="autoZero"/>
        <c:auto val="1"/>
        <c:lblAlgn val="ctr"/>
        <c:lblOffset val="100"/>
        <c:noMultiLvlLbl val="0"/>
      </c:catAx>
      <c:valAx>
        <c:axId val="309404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09401040"/>
        <c:crosses val="autoZero"/>
        <c:crossBetween val="between"/>
      </c:valAx>
      <c:serAx>
        <c:axId val="315520848"/>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0940464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E60DDB4-9239-4D98-B58D-D0C63BCEB9FD}" type="datetimeFigureOut">
              <a:rPr lang="es-MX"/>
              <a:pPr>
                <a:defRPr/>
              </a:pPr>
              <a:t>17/01/2017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763EF27-8FB9-4EB5-9AC0-263178AB0862}" type="slidenum">
              <a:rPr lang="es-MX"/>
              <a:pPr>
                <a:defRPr/>
              </a:pPr>
              <a:t>‹Nº›</a:t>
            </a:fld>
            <a:endParaRPr lang="es-MX"/>
          </a:p>
        </p:txBody>
      </p:sp>
    </p:spTree>
    <p:extLst>
      <p:ext uri="{BB962C8B-B14F-4D97-AF65-F5344CB8AC3E}">
        <p14:creationId xmlns:p14="http://schemas.microsoft.com/office/powerpoint/2010/main" val="154311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10596"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A3AD0AE-A7FE-46E5-AFCD-B3EA38C4E965}" type="slidenum">
              <a:rPr lang="es-MX" smtClean="0"/>
              <a:pPr eaLnBrk="1" hangingPunct="1">
                <a:defRPr/>
              </a:pPr>
              <a:t>1</a:t>
            </a:fld>
            <a:endParaRPr lang="es-MX"/>
          </a:p>
        </p:txBody>
      </p:sp>
    </p:spTree>
    <p:extLst>
      <p:ext uri="{BB962C8B-B14F-4D97-AF65-F5344CB8AC3E}">
        <p14:creationId xmlns:p14="http://schemas.microsoft.com/office/powerpoint/2010/main" val="420265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17764"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BF65B08-F508-49F0-9466-A67F0B04C985}" type="slidenum">
              <a:rPr lang="es-MX" smtClean="0"/>
              <a:pPr eaLnBrk="1" hangingPunct="1">
                <a:defRPr/>
              </a:pPr>
              <a:t>4</a:t>
            </a:fld>
            <a:endParaRPr lang="es-MX"/>
          </a:p>
        </p:txBody>
      </p:sp>
    </p:spTree>
    <p:extLst>
      <p:ext uri="{BB962C8B-B14F-4D97-AF65-F5344CB8AC3E}">
        <p14:creationId xmlns:p14="http://schemas.microsoft.com/office/powerpoint/2010/main" val="29428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17764"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BF65B08-F508-49F0-9466-A67F0B04C985}" type="slidenum">
              <a:rPr lang="es-MX" smtClean="0"/>
              <a:pPr eaLnBrk="1" hangingPunct="1">
                <a:defRPr/>
              </a:pPr>
              <a:t>5</a:t>
            </a:fld>
            <a:endParaRPr lang="es-MX"/>
          </a:p>
        </p:txBody>
      </p:sp>
    </p:spTree>
    <p:extLst>
      <p:ext uri="{BB962C8B-B14F-4D97-AF65-F5344CB8AC3E}">
        <p14:creationId xmlns:p14="http://schemas.microsoft.com/office/powerpoint/2010/main" val="37284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a:defRPr/>
            </a:pPr>
            <a:fld id="{6763EF27-8FB9-4EB5-9AC0-263178AB0862}" type="slidenum">
              <a:rPr lang="es-MX" smtClean="0"/>
              <a:pPr>
                <a:defRPr/>
              </a:pPr>
              <a:t>6</a:t>
            </a:fld>
            <a:endParaRPr lang="es-MX"/>
          </a:p>
        </p:txBody>
      </p:sp>
    </p:spTree>
    <p:extLst>
      <p:ext uri="{BB962C8B-B14F-4D97-AF65-F5344CB8AC3E}">
        <p14:creationId xmlns:p14="http://schemas.microsoft.com/office/powerpoint/2010/main" val="376921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6763EF27-8FB9-4EB5-9AC0-263178AB0862}" type="slidenum">
              <a:rPr lang="es-MX" smtClean="0"/>
              <a:pPr>
                <a:defRPr/>
              </a:pPr>
              <a:t>42</a:t>
            </a:fld>
            <a:endParaRPr lang="es-MX"/>
          </a:p>
        </p:txBody>
      </p:sp>
    </p:spTree>
    <p:extLst>
      <p:ext uri="{BB962C8B-B14F-4D97-AF65-F5344CB8AC3E}">
        <p14:creationId xmlns:p14="http://schemas.microsoft.com/office/powerpoint/2010/main" val="46679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8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217092"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6C9F1E5-7253-4420-A1B0-191206AB906D}" type="slidenum">
              <a:rPr lang="es-MX" smtClean="0"/>
              <a:pPr eaLnBrk="1" hangingPunct="1">
                <a:defRPr/>
              </a:pPr>
              <a:t>73</a:t>
            </a:fld>
            <a:endParaRPr lang="es-MX"/>
          </a:p>
        </p:txBody>
      </p:sp>
    </p:spTree>
    <p:extLst>
      <p:ext uri="{BB962C8B-B14F-4D97-AF65-F5344CB8AC3E}">
        <p14:creationId xmlns:p14="http://schemas.microsoft.com/office/powerpoint/2010/main" val="303616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C41D6682-E289-4BCE-A1FD-04402D1CEF9C}" type="datetimeFigureOut">
              <a:rPr lang="es-ES"/>
              <a:pPr>
                <a:defRPr/>
              </a:pPr>
              <a:t>17/01/2017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46D7CB3-B7FB-4AD7-A737-C6BAB3E6138E}" type="slidenum">
              <a:rPr lang="es-ES"/>
              <a:pPr>
                <a:defRPr/>
              </a:pPr>
              <a:t>‹Nº›</a:t>
            </a:fld>
            <a:endParaRPr lang="es-E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826D227F-2107-470C-88B1-C3470CE19BE2}" type="datetimeFigureOut">
              <a:rPr lang="es-ES"/>
              <a:pPr>
                <a:defRPr/>
              </a:pPr>
              <a:t>17/01/2017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C27FD75-87F8-495E-B44B-9EAD3DBACF02}" type="slidenum">
              <a:rPr lang="es-ES"/>
              <a:pPr>
                <a:defRPr/>
              </a:pPr>
              <a:t>‹Nº›</a:t>
            </a:fld>
            <a:endParaRPr lang="es-E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5D6567B-1033-4214-BAC0-C88EB630BA98}" type="datetimeFigureOut">
              <a:rPr lang="es-ES"/>
              <a:pPr>
                <a:defRPr/>
              </a:pPr>
              <a:t>17/01/2017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3CF185B-6827-4F55-BDE1-26A231778A77}" type="slidenum">
              <a:rPr lang="es-ES"/>
              <a:pPr>
                <a:defRPr/>
              </a:pPr>
              <a:t>‹Nº›</a:t>
            </a:fld>
            <a:endParaRPr lang="es-E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32E3ECE-7830-4EB6-AAFD-3C1D1E27F25D}" type="datetimeFigureOut">
              <a:rPr lang="es-ES"/>
              <a:pPr>
                <a:defRPr/>
              </a:pPr>
              <a:t>17/01/2017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AAD279D-BD56-4E0D-B36F-201A735EE01A}" type="slidenum">
              <a:rPr lang="es-ES"/>
              <a:pPr>
                <a:defRPr/>
              </a:pPr>
              <a:t>‹Nº›</a:t>
            </a:fld>
            <a:endParaRPr lang="es-E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470B554-518C-48B2-87CE-5DCB4FE07B7C}" type="datetimeFigureOut">
              <a:rPr lang="es-ES"/>
              <a:pPr>
                <a:defRPr/>
              </a:pPr>
              <a:t>17/01/2017</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20F6FE2-A005-4FEC-A14F-1A75404AAE96}" type="slidenum">
              <a:rPr lang="es-ES"/>
              <a:pPr>
                <a:defRPr/>
              </a:pPr>
              <a:t>‹Nº›</a:t>
            </a:fld>
            <a:endParaRPr lang="es-E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65F85F62-1026-409B-81F0-7D0C7BB698DD}" type="datetimeFigureOut">
              <a:rPr lang="es-ES"/>
              <a:pPr>
                <a:defRPr/>
              </a:pPr>
              <a:t>17/01/2017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C18F4FD-1643-484F-B3E1-810F77910710}" type="slidenum">
              <a:rPr lang="es-ES"/>
              <a:pPr>
                <a:defRPr/>
              </a:pPr>
              <a:t>‹Nº›</a:t>
            </a:fld>
            <a:endParaRPr lang="es-E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EF5DCCB0-5E1A-4B91-BF59-06440EF0EEBC}" type="datetimeFigureOut">
              <a:rPr lang="es-ES"/>
              <a:pPr>
                <a:defRPr/>
              </a:pPr>
              <a:t>17/01/2017</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6EEB147-6342-4C36-9A48-0F77268C19E0}" type="slidenum">
              <a:rPr lang="es-ES"/>
              <a:pPr>
                <a:defRPr/>
              </a:pPr>
              <a:t>‹Nº›</a:t>
            </a:fld>
            <a:endParaRPr lang="es-E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B12DDA03-0D5F-4159-8454-E6C94DCD2434}" type="datetimeFigureOut">
              <a:rPr lang="es-ES"/>
              <a:pPr>
                <a:defRPr/>
              </a:pPr>
              <a:t>17/01/2017</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E32AAAAF-34C1-4918-B3B1-FD15FFA6C9F2}" type="slidenum">
              <a:rPr lang="es-ES"/>
              <a:pPr>
                <a:defRPr/>
              </a:pPr>
              <a:t>‹Nº›</a:t>
            </a:fld>
            <a:endParaRPr lang="es-E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45DA78B-18E3-4B30-B99E-A13469B48688}" type="datetimeFigureOut">
              <a:rPr lang="es-ES"/>
              <a:pPr>
                <a:defRPr/>
              </a:pPr>
              <a:t>17/01/2017</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810B698-1A94-4071-83E4-5C6E7726F104}" type="slidenum">
              <a:rPr lang="es-ES"/>
              <a:pPr>
                <a:defRPr/>
              </a:pPr>
              <a:t>‹Nº›</a:t>
            </a:fld>
            <a:endParaRPr lang="es-E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8CA2F66-E7CB-49FE-B44E-A189B14F1CFB}" type="datetimeFigureOut">
              <a:rPr lang="es-ES"/>
              <a:pPr>
                <a:defRPr/>
              </a:pPr>
              <a:t>17/01/2017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BF634F-E890-47A5-986D-DD6E107EC9FA}" type="slidenum">
              <a:rPr lang="es-ES"/>
              <a:pPr>
                <a:defRPr/>
              </a:pPr>
              <a:t>‹Nº›</a:t>
            </a:fld>
            <a:endParaRPr lang="es-E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934F7ED-E8ED-464E-B730-C24386B1934F}" type="datetimeFigureOut">
              <a:rPr lang="es-ES"/>
              <a:pPr>
                <a:defRPr/>
              </a:pPr>
              <a:t>17/01/2017</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D6C9081-F7D1-4FDB-8DE1-6B724887F859}" type="slidenum">
              <a:rPr lang="es-ES"/>
              <a:pPr>
                <a:defRPr/>
              </a:pPr>
              <a:t>‹Nº›</a:t>
            </a:fld>
            <a:endParaRPr lang="es-E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9BDD611-D8B4-4078-BB6D-A885B4624785}" type="datetimeFigureOut">
              <a:rPr lang="es-ES"/>
              <a:pPr>
                <a:defRPr/>
              </a:pPr>
              <a:t>17/01/2017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D9D2B2-50F9-46BB-A84F-EC18BFA91DE1}"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4" y="-1468267"/>
            <a:ext cx="9246283" cy="6858000"/>
          </a:xfrm>
          <a:prstGeom prst="rect">
            <a:avLst/>
          </a:prstGeom>
          <a:noFill/>
          <a:ln>
            <a:noFill/>
          </a:ln>
        </p:spPr>
      </p:pic>
      <p:pic>
        <p:nvPicPr>
          <p:cNvPr id="4" name="Imagen 3"/>
          <p:cNvPicPr>
            <a:picLocks noChangeAspect="1"/>
          </p:cNvPicPr>
          <p:nvPr/>
        </p:nvPicPr>
        <p:blipFill rotWithShape="1">
          <a:blip r:embed="rId4">
            <a:duotone>
              <a:prstClr val="black"/>
              <a:srgbClr val="C00000">
                <a:tint val="45000"/>
                <a:satMod val="400000"/>
              </a:srgbClr>
            </a:duotone>
          </a:blip>
          <a:srcRect t="50000"/>
          <a:stretch/>
        </p:blipFill>
        <p:spPr>
          <a:xfrm>
            <a:off x="-36512" y="3570694"/>
            <a:ext cx="9297427" cy="3534629"/>
          </a:xfrm>
          <a:prstGeom prst="rect">
            <a:avLst/>
          </a:prstGeom>
          <a:noFill/>
          <a:ln>
            <a:noFill/>
          </a:ln>
        </p:spPr>
      </p:pic>
      <p:sp>
        <p:nvSpPr>
          <p:cNvPr id="2" name="Rectángulo 1"/>
          <p:cNvSpPr/>
          <p:nvPr/>
        </p:nvSpPr>
        <p:spPr>
          <a:xfrm>
            <a:off x="-44907" y="2699284"/>
            <a:ext cx="9297427" cy="1612396"/>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1" name="2 CuadroTexto"/>
          <p:cNvSpPr txBox="1">
            <a:spLocks noChangeArrowheads="1"/>
          </p:cNvSpPr>
          <p:nvPr/>
        </p:nvSpPr>
        <p:spPr bwMode="auto">
          <a:xfrm>
            <a:off x="155284" y="2708920"/>
            <a:ext cx="8951341" cy="861774"/>
          </a:xfrm>
          <a:prstGeom prst="rect">
            <a:avLst/>
          </a:prstGeom>
          <a:noFill/>
          <a:ln w="9525">
            <a:noFill/>
            <a:miter lim="800000"/>
            <a:headEnd/>
            <a:tailEnd/>
          </a:ln>
        </p:spPr>
        <p:txBody>
          <a:bodyPr wrap="square">
            <a:spAutoFit/>
          </a:bodyPr>
          <a:lstStyle/>
          <a:p>
            <a:pPr algn="ctr"/>
            <a:r>
              <a:rPr lang="es-MX" sz="3000" b="1" dirty="0">
                <a:solidFill>
                  <a:schemeClr val="bg1"/>
                </a:solidFill>
                <a:latin typeface="Arial" panose="020B0604020202020204" pitchFamily="34" charset="0"/>
                <a:cs typeface="Arial" panose="020B0604020202020204" pitchFamily="34" charset="0"/>
              </a:rPr>
              <a:t>INFORME DE ACTIVIDADES </a:t>
            </a:r>
          </a:p>
          <a:p>
            <a:pPr algn="ctr"/>
            <a:r>
              <a:rPr lang="es-MX" sz="2000" b="1" dirty="0">
                <a:solidFill>
                  <a:schemeClr val="bg1"/>
                </a:solidFill>
                <a:latin typeface="Arial" panose="020B0604020202020204" pitchFamily="34" charset="0"/>
                <a:cs typeface="Arial" panose="020B0604020202020204" pitchFamily="34" charset="0"/>
              </a:rPr>
              <a:t>DEL DIRECTOR DE LA UNIDAD ACADÉMICA DE LA HUERTA</a:t>
            </a:r>
            <a:endParaRPr lang="es-MX" sz="1200" b="1" dirty="0">
              <a:solidFill>
                <a:schemeClr val="bg1"/>
              </a:solidFill>
              <a:latin typeface="Arial" panose="020B0604020202020204" pitchFamily="34" charset="0"/>
              <a:cs typeface="Arial" panose="020B0604020202020204" pitchFamily="34" charset="0"/>
            </a:endParaRPr>
          </a:p>
        </p:txBody>
      </p:sp>
      <p:sp>
        <p:nvSpPr>
          <p:cNvPr id="5" name="2 CuadroTexto"/>
          <p:cNvSpPr txBox="1">
            <a:spLocks noChangeArrowheads="1"/>
          </p:cNvSpPr>
          <p:nvPr/>
        </p:nvSpPr>
        <p:spPr bwMode="auto">
          <a:xfrm>
            <a:off x="155283" y="3672026"/>
            <a:ext cx="8951341" cy="584775"/>
          </a:xfrm>
          <a:prstGeom prst="rect">
            <a:avLst/>
          </a:prstGeom>
          <a:noFill/>
          <a:ln w="9525">
            <a:noFill/>
            <a:miter lim="800000"/>
            <a:headEnd/>
            <a:tailEnd/>
          </a:ln>
        </p:spPr>
        <p:txBody>
          <a:bodyPr wrap="square">
            <a:spAutoFit/>
          </a:bodyPr>
          <a:lstStyle/>
          <a:p>
            <a:pPr algn="ctr"/>
            <a:r>
              <a:rPr lang="es-ES" b="1" dirty="0">
                <a:solidFill>
                  <a:schemeClr val="bg1">
                    <a:lumMod val="75000"/>
                  </a:schemeClr>
                </a:solidFill>
                <a:latin typeface="Arial" panose="020B0604020202020204" pitchFamily="34" charset="0"/>
                <a:cs typeface="Arial" panose="020B0604020202020204" pitchFamily="34" charset="0"/>
              </a:rPr>
              <a:t>Segunda Sesión Ordinaria </a:t>
            </a:r>
            <a:r>
              <a:rPr lang="es-MX" b="1" dirty="0">
                <a:solidFill>
                  <a:schemeClr val="bg1">
                    <a:lumMod val="75000"/>
                  </a:schemeClr>
                </a:solidFill>
                <a:latin typeface="Arial" panose="020B0604020202020204" pitchFamily="34" charset="0"/>
                <a:cs typeface="Arial" panose="020B0604020202020204" pitchFamily="34" charset="0"/>
              </a:rPr>
              <a:t>de Junta Directiva ITJMMPE</a:t>
            </a:r>
            <a:endParaRPr lang="es-MX" sz="1400" b="1" dirty="0">
              <a:solidFill>
                <a:schemeClr val="bg1">
                  <a:lumMod val="75000"/>
                </a:schemeClr>
              </a:solidFill>
              <a:latin typeface="Arial" panose="020B0604020202020204" pitchFamily="34" charset="0"/>
              <a:cs typeface="Arial" panose="020B0604020202020204" pitchFamily="34" charset="0"/>
            </a:endParaRPr>
          </a:p>
          <a:p>
            <a:pPr algn="ctr"/>
            <a:r>
              <a:rPr lang="es-MX" sz="1400" dirty="0">
                <a:solidFill>
                  <a:schemeClr val="bg1">
                    <a:lumMod val="75000"/>
                  </a:schemeClr>
                </a:solidFill>
                <a:latin typeface="Arial" panose="020B0604020202020204" pitchFamily="34" charset="0"/>
                <a:cs typeface="Arial" panose="020B0604020202020204" pitchFamily="34" charset="0"/>
              </a:rPr>
              <a:t>1 de diciembre 2016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539552" y="3068960"/>
            <a:ext cx="8352929" cy="569387"/>
          </a:xfrm>
          <a:prstGeom prst="rect">
            <a:avLst/>
          </a:prstGeom>
          <a:noFill/>
          <a:ln w="9525">
            <a:noFill/>
            <a:miter lim="800000"/>
            <a:headEnd/>
            <a:tailEnd/>
          </a:ln>
        </p:spPr>
        <p:txBody>
          <a:bodyPr wrap="square">
            <a:spAutoFit/>
          </a:bodyPr>
          <a:lstStyle/>
          <a:p>
            <a:pPr algn="ctr">
              <a:spcAft>
                <a:spcPts val="0"/>
              </a:spcAft>
            </a:pPr>
            <a:r>
              <a:rPr lang="es-MX" sz="3100" b="1" dirty="0">
                <a:latin typeface="Arial" panose="020B0604020202020204" pitchFamily="34" charset="0"/>
                <a:ea typeface="Times New Roman" panose="02020603050405020304" pitchFamily="18" charset="0"/>
                <a:cs typeface="Arial" panose="020B0604020202020204" pitchFamily="34" charset="0"/>
              </a:rPr>
              <a:t>ACTIVIDADES DE EDUCACIÓN DUAL</a:t>
            </a:r>
            <a:endParaRPr lang="es-MX"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0952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2920" y="1196752"/>
            <a:ext cx="7149480" cy="580926"/>
          </a:xfrm>
        </p:spPr>
        <p:txBody>
          <a:bodyPr/>
          <a:lstStyle/>
          <a:p>
            <a:r>
              <a:rPr lang="es-MX" sz="2400" b="1" dirty="0">
                <a:latin typeface="Arial" panose="020B0604020202020204" pitchFamily="34" charset="0"/>
                <a:cs typeface="Arial" panose="020B0604020202020204" pitchFamily="34" charset="0"/>
              </a:rPr>
              <a:t>ACTIVIDADES DE EDUCACIÓN DUAL</a:t>
            </a:r>
            <a:endParaRPr lang="es-MX" sz="2400" dirty="0">
              <a:latin typeface="Arial" panose="020B0604020202020204" pitchFamily="34" charset="0"/>
              <a:cs typeface="Arial" panose="020B0604020202020204" pitchFamily="34" charset="0"/>
            </a:endParaRPr>
          </a:p>
        </p:txBody>
      </p:sp>
      <p:sp>
        <p:nvSpPr>
          <p:cNvPr id="7" name="Título 1"/>
          <p:cNvSpPr txBox="1">
            <a:spLocks/>
          </p:cNvSpPr>
          <p:nvPr/>
        </p:nvSpPr>
        <p:spPr bwMode="auto">
          <a:xfrm>
            <a:off x="1115616" y="1845394"/>
            <a:ext cx="7149480" cy="19393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s-ES" sz="1800" dirty="0">
                <a:latin typeface="Arial" panose="020B0604020202020204" pitchFamily="34" charset="0"/>
                <a:ea typeface="Times New Roman" panose="02020603050405020304" pitchFamily="18" charset="0"/>
                <a:cs typeface="Arial" panose="020B0604020202020204" pitchFamily="34" charset="0"/>
              </a:rPr>
              <a:t>En la actualidad se está trabajando el modelo con la empresa “Agua Purificada del Valle”, por alumnos de cuatro carreras, como a continuación se especifica en el siguiente cuadro:</a:t>
            </a:r>
            <a:endParaRPr lang="es-MX" sz="18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55406960"/>
              </p:ext>
            </p:extLst>
          </p:nvPr>
        </p:nvGraphicFramePr>
        <p:xfrm>
          <a:off x="1522004" y="3645024"/>
          <a:ext cx="6336703" cy="2304255"/>
        </p:xfrm>
        <a:graphic>
          <a:graphicData uri="http://schemas.openxmlformats.org/drawingml/2006/table">
            <a:tbl>
              <a:tblPr firstRow="1" firstCol="1" bandRow="1"/>
              <a:tblGrid>
                <a:gridCol w="2281499">
                  <a:extLst>
                    <a:ext uri="{9D8B030D-6E8A-4147-A177-3AD203B41FA5}">
                      <a16:colId xmlns:a16="http://schemas.microsoft.com/office/drawing/2014/main" val="20000"/>
                    </a:ext>
                  </a:extLst>
                </a:gridCol>
                <a:gridCol w="2407554">
                  <a:extLst>
                    <a:ext uri="{9D8B030D-6E8A-4147-A177-3AD203B41FA5}">
                      <a16:colId xmlns:a16="http://schemas.microsoft.com/office/drawing/2014/main" val="20001"/>
                    </a:ext>
                  </a:extLst>
                </a:gridCol>
                <a:gridCol w="1647650">
                  <a:extLst>
                    <a:ext uri="{9D8B030D-6E8A-4147-A177-3AD203B41FA5}">
                      <a16:colId xmlns:a16="http://schemas.microsoft.com/office/drawing/2014/main" val="20002"/>
                    </a:ext>
                  </a:extLst>
                </a:gridCol>
              </a:tblGrid>
              <a:tr h="509697">
                <a:tc>
                  <a:txBody>
                    <a:bodyPr/>
                    <a:lstStyle/>
                    <a:p>
                      <a:pPr algn="ctr">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CARRERA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NOMBRE DE LA EMPRESA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Alumnos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9697">
                <a:tc>
                  <a:txBody>
                    <a:bodyPr/>
                    <a:lstStyle/>
                    <a:p>
                      <a:pPr>
                        <a:spcAft>
                          <a:spcPts val="0"/>
                        </a:spcAft>
                      </a:pPr>
                      <a:r>
                        <a:rPr lang="es-MX"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Sistemas Computacionales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4">
                  <a:txBody>
                    <a:bodyPr/>
                    <a:lstStyle/>
                    <a:p>
                      <a:pPr>
                        <a:spcAft>
                          <a:spcPts val="0"/>
                        </a:spcAft>
                      </a:pPr>
                      <a:r>
                        <a:rPr lang="es-MX"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Agua Purificada del Valle</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1"/>
                  </a:ext>
                </a:extLst>
              </a:tr>
              <a:tr h="509697">
                <a:tc>
                  <a:txBody>
                    <a:bodyPr/>
                    <a:lstStyle/>
                    <a:p>
                      <a:pPr>
                        <a:spcAft>
                          <a:spcPts val="0"/>
                        </a:spcAft>
                      </a:pPr>
                      <a:r>
                        <a:rPr lang="es-MX"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 en Administración</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s-MX"/>
                    </a:p>
                  </a:txBody>
                  <a:tcPr/>
                </a:tc>
                <a:tc>
                  <a:txBody>
                    <a:bodyPr/>
                    <a:lstStyle/>
                    <a:p>
                      <a:pPr algn="ctr">
                        <a:spcAft>
                          <a:spcPts val="0"/>
                        </a:spcAft>
                      </a:pPr>
                      <a:r>
                        <a:rPr lang="es-MX"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509697">
                <a:tc>
                  <a:txBody>
                    <a:bodyPr/>
                    <a:lstStyle/>
                    <a:p>
                      <a:pPr>
                        <a:spcAft>
                          <a:spcPts val="0"/>
                        </a:spcAft>
                      </a:pPr>
                      <a:r>
                        <a:rPr lang="es-MX"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Industrias Alimentarias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s-MX"/>
                    </a:p>
                  </a:txBody>
                  <a:tcPr/>
                </a:tc>
                <a:tc>
                  <a:txBody>
                    <a:bodyPr/>
                    <a:lstStyle/>
                    <a:p>
                      <a:pPr algn="ctr">
                        <a:spcAft>
                          <a:spcPts val="0"/>
                        </a:spcAft>
                      </a:pPr>
                      <a:r>
                        <a:rPr lang="es-MX"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r h="265467">
                <a:tc>
                  <a:txBody>
                    <a:bodyPr/>
                    <a:lstStyle/>
                    <a:p>
                      <a:pPr>
                        <a:spcAft>
                          <a:spcPts val="0"/>
                        </a:spcAft>
                      </a:pPr>
                      <a:r>
                        <a:rPr lang="es-MX"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Arquitectura</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s-MX"/>
                    </a:p>
                  </a:txBody>
                  <a:tcPr/>
                </a:tc>
                <a:tc>
                  <a:txBody>
                    <a:bodyPr/>
                    <a:lstStyle/>
                    <a:p>
                      <a:pPr algn="ctr">
                        <a:spcAft>
                          <a:spcPts val="0"/>
                        </a:spcAft>
                      </a:pPr>
                      <a:r>
                        <a:rPr lang="es-MX"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773956"/>
            <a:ext cx="9144000" cy="142876"/>
          </a:xfrm>
          <a:prstGeom prst="rect">
            <a:avLst/>
          </a:prstGeom>
          <a:noFill/>
          <a:ln>
            <a:noFill/>
          </a:ln>
        </p:spPr>
      </p:pic>
    </p:spTree>
    <p:extLst>
      <p:ext uri="{BB962C8B-B14F-4D97-AF65-F5344CB8AC3E}">
        <p14:creationId xmlns:p14="http://schemas.microsoft.com/office/powerpoint/2010/main" val="39285394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035" y="1152292"/>
            <a:ext cx="8568951" cy="580926"/>
          </a:xfrm>
        </p:spPr>
        <p:txBody>
          <a:bodyPr/>
          <a:lstStyle/>
          <a:p>
            <a:r>
              <a:rPr lang="es-MX" sz="2000" b="1" dirty="0">
                <a:latin typeface="Arial" panose="020B0604020202020204" pitchFamily="34" charset="0"/>
                <a:cs typeface="Arial" panose="020B0604020202020204" pitchFamily="34" charset="0"/>
              </a:rPr>
              <a:t>ACCIONES PARA INCREMENTAR ALUMNOS EN EDUCACIÓN DUAL</a:t>
            </a: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1" y="1629940"/>
            <a:ext cx="9144000" cy="142876"/>
          </a:xfrm>
          <a:prstGeom prst="rect">
            <a:avLst/>
          </a:prstGeom>
          <a:noFill/>
          <a:ln>
            <a:noFill/>
          </a:ln>
        </p:spPr>
      </p:pic>
      <p:sp>
        <p:nvSpPr>
          <p:cNvPr id="8" name="Rectángulo 7"/>
          <p:cNvSpPr/>
          <p:nvPr/>
        </p:nvSpPr>
        <p:spPr>
          <a:xfrm>
            <a:off x="513668" y="2133996"/>
            <a:ext cx="8075240" cy="4678204"/>
          </a:xfrm>
          <a:prstGeom prst="rect">
            <a:avLst/>
          </a:prstGeom>
        </p:spPr>
        <p:txBody>
          <a:bodyPr wrap="square">
            <a:spAutoFit/>
          </a:bodyPr>
          <a:lstStyle/>
          <a:p>
            <a:pPr marL="285750" indent="-285750" algn="just">
              <a:buFont typeface="Wingdings" panose="05000000000000000000" pitchFamily="2" charset="2"/>
              <a:buChar char="q"/>
            </a:pPr>
            <a:r>
              <a:rPr lang="es-MX" sz="2000" dirty="0"/>
              <a:t> Generar estrategias para lograr un mayor acercamiento con empresas, clúster y cámaras.</a:t>
            </a:r>
          </a:p>
          <a:p>
            <a:pPr marL="285750" indent="-285750" algn="just">
              <a:buFont typeface="Wingdings" panose="05000000000000000000" pitchFamily="2" charset="2"/>
              <a:buChar char="q"/>
            </a:pPr>
            <a:r>
              <a:rPr lang="es-MX" sz="2000" dirty="0"/>
              <a:t>Generar una mayor promoción al modelo de educación dual en la comunidad estudiantil y docente.</a:t>
            </a:r>
          </a:p>
          <a:p>
            <a:pPr marL="285750" indent="-285750" algn="just">
              <a:buFont typeface="Wingdings" panose="05000000000000000000" pitchFamily="2" charset="2"/>
              <a:buChar char="q"/>
            </a:pPr>
            <a:r>
              <a:rPr lang="es-MX" sz="2000" dirty="0"/>
              <a:t>Incrementar el nivel de inglés de los estudiantes (Requisito solicitado por las empresas)</a:t>
            </a:r>
          </a:p>
          <a:p>
            <a:pPr marL="285750" indent="-285750" algn="just">
              <a:buFont typeface="Wingdings" panose="05000000000000000000" pitchFamily="2" charset="2"/>
              <a:buChar char="q"/>
            </a:pPr>
            <a:r>
              <a:rPr lang="es-MX" sz="2000" dirty="0"/>
              <a:t>Incrementar la participación de estudiantes en eventos de </a:t>
            </a:r>
            <a:r>
              <a:rPr lang="es-MX" sz="2000" dirty="0" err="1"/>
              <a:t>trend</a:t>
            </a:r>
            <a:r>
              <a:rPr lang="es-MX" sz="2000" dirty="0"/>
              <a:t> antena, células de innovación, proyectos integradores, talleres verticales, entre otros. Los cuales a su vez sean generadores de bancos de proyectos con soluciones reales que atraigan a las empresas.</a:t>
            </a:r>
          </a:p>
          <a:p>
            <a:pPr marL="285750" indent="-285750" algn="just">
              <a:buFont typeface="Wingdings" panose="05000000000000000000" pitchFamily="2" charset="2"/>
              <a:buChar char="q"/>
            </a:pPr>
            <a:r>
              <a:rPr lang="es-MX" sz="2000" dirty="0"/>
              <a:t>Actualizar las especialidades de los Programas Educativos para  generar el vocacionamento de la región, y los requerimientos del sector productivo.</a:t>
            </a:r>
          </a:p>
          <a:p>
            <a:pPr algn="just"/>
            <a:endParaRPr lang="es-MX" dirty="0"/>
          </a:p>
        </p:txBody>
      </p:sp>
    </p:spTree>
    <p:extLst>
      <p:ext uri="{BB962C8B-B14F-4D97-AF65-F5344CB8AC3E}">
        <p14:creationId xmlns:p14="http://schemas.microsoft.com/office/powerpoint/2010/main" val="37384744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420888"/>
            <a:ext cx="8229600" cy="4021907"/>
          </a:xfrm>
        </p:spPr>
        <p:txBody>
          <a:bodyPr/>
          <a:lstStyle/>
          <a:p>
            <a:pPr marL="0" indent="0" algn="just">
              <a:buNone/>
            </a:pPr>
            <a:r>
              <a:rPr lang="es-ES" sz="1800" dirty="0">
                <a:latin typeface="Arial" panose="020B0604020202020204" pitchFamily="34" charset="0"/>
                <a:cs typeface="Arial" panose="020B0604020202020204" pitchFamily="34" charset="0"/>
              </a:rPr>
              <a:t>El Instituto Tecnológico Superior de La Huerta, cuenta con la Carrera de Ingeniería en Administración Modalidad Semipresencial, ésta cabe en las Modalidades Flexibles ya que se ofertan las materias por bloques de tal forma que el alumno se puede desempeñar cómodamente en su trabajo y cumplir con las actividades que cada materia demanda. </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Actualmente contamos con los grupos de 1ro, 2do, 4to y 5to semestre los cuales nos dan un total de 51 estudiantes inscritos, sus actividades son de lunes a viernes en la plataforma y los sábados asisten de manera presencial interactuando el alumno con el docente en el aula o laboratorio, realizando prácticas o desarrollando los temas agendados en ese día. </a:t>
            </a:r>
            <a:endParaRPr lang="es-MX" sz="1800" dirty="0">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997260" y="1268760"/>
            <a:ext cx="7149480" cy="580926"/>
          </a:xfrm>
        </p:spPr>
        <p:txBody>
          <a:bodyPr/>
          <a:lstStyle/>
          <a:p>
            <a:r>
              <a:rPr lang="es-MX" sz="2400" b="1" dirty="0">
                <a:latin typeface="Arial" panose="020B0604020202020204" pitchFamily="34" charset="0"/>
                <a:cs typeface="Arial" panose="020B0604020202020204" pitchFamily="34" charset="0"/>
              </a:rPr>
              <a:t>IMPULSO DE MODALIDADES FLEXIBLES</a:t>
            </a:r>
            <a:endParaRPr lang="es-MX" sz="2400" dirty="0">
              <a:latin typeface="Arial" panose="020B0604020202020204" pitchFamily="34" charset="0"/>
              <a:cs typeface="Arial" panose="020B0604020202020204" pitchFamily="34" charset="0"/>
            </a:endParaRPr>
          </a:p>
        </p:txBody>
      </p:sp>
      <p:pic>
        <p:nvPicPr>
          <p:cNvPr id="13" name="Imagen 12"/>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4"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772816"/>
            <a:ext cx="9144000" cy="142876"/>
          </a:xfrm>
          <a:prstGeom prst="rect">
            <a:avLst/>
          </a:prstGeom>
          <a:noFill/>
          <a:ln>
            <a:noFill/>
          </a:ln>
        </p:spPr>
      </p:pic>
    </p:spTree>
    <p:extLst>
      <p:ext uri="{BB962C8B-B14F-4D97-AF65-F5344CB8AC3E}">
        <p14:creationId xmlns:p14="http://schemas.microsoft.com/office/powerpoint/2010/main" val="40217049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2 CuadroTexto"/>
          <p:cNvSpPr txBox="1">
            <a:spLocks noChangeArrowheads="1"/>
          </p:cNvSpPr>
          <p:nvPr/>
        </p:nvSpPr>
        <p:spPr bwMode="auto">
          <a:xfrm>
            <a:off x="395536" y="2852936"/>
            <a:ext cx="8352929" cy="1569660"/>
          </a:xfrm>
          <a:prstGeom prst="rect">
            <a:avLst/>
          </a:prstGeom>
          <a:noFill/>
          <a:ln w="9525">
            <a:noFill/>
            <a:miter lim="800000"/>
            <a:headEnd/>
            <a:tailEnd/>
          </a:ln>
        </p:spPr>
        <p:txBody>
          <a:bodyPr wrap="square">
            <a:spAutoFit/>
          </a:bodyPr>
          <a:lstStyle/>
          <a:p>
            <a:pPr algn="ctr">
              <a:spcAft>
                <a:spcPts val="0"/>
              </a:spcAft>
            </a:pPr>
            <a:r>
              <a:rPr lang="es-MX" sz="3200" b="1" dirty="0">
                <a:latin typeface="Arial" panose="020B0604020202020204" pitchFamily="34" charset="0"/>
                <a:ea typeface="Times New Roman" panose="02020603050405020304" pitchFamily="18" charset="0"/>
                <a:cs typeface="Arial" panose="020B0604020202020204" pitchFamily="34" charset="0"/>
              </a:rPr>
              <a:t>PROYECTOS DE INVESTIGACIÓN Y </a:t>
            </a:r>
          </a:p>
          <a:p>
            <a:pPr algn="ctr">
              <a:spcAft>
                <a:spcPts val="0"/>
              </a:spcAft>
            </a:pPr>
            <a:r>
              <a:rPr lang="es-MX" sz="3200" b="1" dirty="0">
                <a:latin typeface="Arial" panose="020B0604020202020204" pitchFamily="34" charset="0"/>
                <a:ea typeface="Times New Roman" panose="02020603050405020304" pitchFamily="18" charset="0"/>
                <a:cs typeface="Arial" panose="020B0604020202020204" pitchFamily="34" charset="0"/>
              </a:rPr>
              <a:t>DESARROLLO TECNOLÓGICO</a:t>
            </a:r>
          </a:p>
          <a:p>
            <a:pPr algn="ctr"/>
            <a:endParaRPr lang="es-MX" sz="3200" dirty="0">
              <a:solidFill>
                <a:schemeClr val="bg1"/>
              </a:solidFill>
              <a:latin typeface="Arial Black" pitchFamily="34" charset="0"/>
            </a:endParaRPr>
          </a:p>
        </p:txBody>
      </p:sp>
      <p:grpSp>
        <p:nvGrpSpPr>
          <p:cNvPr id="11" name="Grupo 10"/>
          <p:cNvGrpSpPr/>
          <p:nvPr/>
        </p:nvGrpSpPr>
        <p:grpSpPr>
          <a:xfrm>
            <a:off x="176404" y="130324"/>
            <a:ext cx="8551054" cy="576064"/>
            <a:chOff x="176404" y="130324"/>
            <a:chExt cx="8551054" cy="576064"/>
          </a:xfrm>
        </p:grpSpPr>
        <p:sp>
          <p:nvSpPr>
            <p:cNvPr id="13" name="CuadroTexto 12"/>
            <p:cNvSpPr txBox="1"/>
            <p:nvPr/>
          </p:nvSpPr>
          <p:spPr>
            <a:xfrm>
              <a:off x="1454650" y="249079"/>
              <a:ext cx="7272808" cy="338554"/>
            </a:xfrm>
            <a:prstGeom prst="rect">
              <a:avLst/>
            </a:prstGeom>
            <a:noFill/>
          </p:spPr>
          <p:txBody>
            <a:bodyPr wrap="square" rtlCol="0">
              <a:spAutoFit/>
            </a:bodyPr>
            <a:lstStyle/>
            <a:p>
              <a:r>
                <a:rPr lang="es-MX" sz="1600" dirty="0">
                  <a:solidFill>
                    <a:schemeClr val="bg1">
                      <a:lumMod val="95000"/>
                    </a:schemeClr>
                  </a:solidFill>
                  <a:latin typeface="Soberana Titular" panose="02000000000000000000" pitchFamily="50" charset="0"/>
                </a:rPr>
                <a:t>XXVI y Primera de Sesión Ordinaria de Junta Directiva  2016</a:t>
              </a:r>
            </a:p>
          </p:txBody>
        </p:sp>
        <p:cxnSp>
          <p:nvCxnSpPr>
            <p:cNvPr id="14" name="Conector recto 13"/>
            <p:cNvCxnSpPr/>
            <p:nvPr/>
          </p:nvCxnSpPr>
          <p:spPr>
            <a:xfrm>
              <a:off x="1331640" y="130324"/>
              <a:ext cx="0" cy="576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04" y="143998"/>
              <a:ext cx="1011220" cy="548698"/>
            </a:xfrm>
            <a:prstGeom prst="rect">
              <a:avLst/>
            </a:prstGeom>
          </p:spPr>
        </p:pic>
      </p:grpSp>
    </p:spTree>
    <p:extLst>
      <p:ext uri="{BB962C8B-B14F-4D97-AF65-F5344CB8AC3E}">
        <p14:creationId xmlns:p14="http://schemas.microsoft.com/office/powerpoint/2010/main" val="34420249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7524" y="1412776"/>
            <a:ext cx="8568952" cy="369332"/>
          </a:xfrm>
          <a:prstGeom prst="rect">
            <a:avLst/>
          </a:prstGeom>
        </p:spPr>
        <p:txBody>
          <a:bodyPr wrap="square">
            <a:spAutoFit/>
          </a:bodyPr>
          <a:lstStyle/>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PROYECTOS DE INVESTIGACIÓN Y DESARROLLO TECNOLÓGICO</a:t>
            </a:r>
          </a:p>
        </p:txBody>
      </p:sp>
      <p:sp>
        <p:nvSpPr>
          <p:cNvPr id="3" name="Rectángulo 2"/>
          <p:cNvSpPr/>
          <p:nvPr/>
        </p:nvSpPr>
        <p:spPr>
          <a:xfrm>
            <a:off x="539552" y="2204864"/>
            <a:ext cx="8064896" cy="3970318"/>
          </a:xfrm>
          <a:prstGeom prst="rect">
            <a:avLst/>
          </a:prstGeom>
        </p:spPr>
        <p:txBody>
          <a:bodyPr wrap="square">
            <a:spAutoFit/>
          </a:bodyPr>
          <a:lstStyle/>
          <a:p>
            <a:pPr algn="just"/>
            <a:r>
              <a:rPr lang="es-ES" dirty="0"/>
              <a:t>En el mes de noviembre del presente se finalizó con los trabajos de 12 proyectos iniciados en el mes de septiembre del 2015. </a:t>
            </a:r>
            <a:endParaRPr lang="es-MX" dirty="0"/>
          </a:p>
          <a:p>
            <a:pPr algn="just"/>
            <a:endParaRPr lang="es-ES" dirty="0"/>
          </a:p>
          <a:p>
            <a:pPr algn="just"/>
            <a:r>
              <a:rPr lang="es-ES" dirty="0"/>
              <a:t>Así mismo, se continúa trabajando con alumnos en la elaboración de anteproyectos que den respuesta a las necesidades de las empresas de bienes y servicios y del sector agropecuario, con la finalidad de incidir en el desarrollo integral de la región.</a:t>
            </a:r>
            <a:endParaRPr lang="es-MX" dirty="0"/>
          </a:p>
          <a:p>
            <a:pPr algn="just"/>
            <a:r>
              <a:rPr lang="es-ES" dirty="0"/>
              <a:t> </a:t>
            </a:r>
            <a:endParaRPr lang="es-MX" dirty="0"/>
          </a:p>
          <a:p>
            <a:pPr algn="just"/>
            <a:r>
              <a:rPr lang="es-ES" dirty="0"/>
              <a:t>A través del Comité Institucional de Investigación y Posgrado del ITSH, el cual está integrado por un docente de cada carrera nombrado por su Academia, se están llevando actividades encaminadas a la investigación y evaluación de proyectos, involucrando a los alumnos de las diferentes carreras que imparte el Instituto, buscando acceder a las convocatorias del CONACYT, con la finalidad de poder lograr el registro de una patente.</a:t>
            </a:r>
            <a:endParaRPr lang="es-MX" dirty="0"/>
          </a:p>
        </p:txBody>
      </p:sp>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772816"/>
            <a:ext cx="9144000" cy="142876"/>
          </a:xfrm>
          <a:prstGeom prst="rect">
            <a:avLst/>
          </a:prstGeom>
          <a:noFill/>
          <a:ln>
            <a:noFill/>
          </a:ln>
        </p:spPr>
      </p:pic>
    </p:spTree>
    <p:extLst>
      <p:ext uri="{BB962C8B-B14F-4D97-AF65-F5344CB8AC3E}">
        <p14:creationId xmlns:p14="http://schemas.microsoft.com/office/powerpoint/2010/main" val="29869431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2 CuadroTexto"/>
          <p:cNvSpPr txBox="1">
            <a:spLocks noChangeArrowheads="1"/>
          </p:cNvSpPr>
          <p:nvPr/>
        </p:nvSpPr>
        <p:spPr bwMode="auto">
          <a:xfrm>
            <a:off x="539552" y="3068960"/>
            <a:ext cx="8352929" cy="1384995"/>
          </a:xfrm>
          <a:prstGeom prst="rect">
            <a:avLst/>
          </a:prstGeom>
          <a:noFill/>
          <a:ln w="9525">
            <a:noFill/>
            <a:miter lim="800000"/>
            <a:headEnd/>
            <a:tailEnd/>
          </a:ln>
        </p:spPr>
        <p:txBody>
          <a:bodyPr wrap="square">
            <a:spAutoFit/>
          </a:bodyPr>
          <a:lstStyle/>
          <a:p>
            <a:pPr algn="ctr">
              <a:spcAft>
                <a:spcPts val="0"/>
              </a:spcAft>
            </a:pPr>
            <a:r>
              <a:rPr lang="es-MX" sz="2800" b="1" dirty="0">
                <a:latin typeface="Arial" panose="020B0604020202020204" pitchFamily="34" charset="0"/>
                <a:ea typeface="Times New Roman" panose="02020603050405020304" pitchFamily="18" charset="0"/>
                <a:cs typeface="Arial" panose="020B0604020202020204" pitchFamily="34" charset="0"/>
              </a:rPr>
              <a:t>ACTIVIDADES EXTRACURRICULARES </a:t>
            </a:r>
          </a:p>
          <a:p>
            <a:pPr algn="ctr">
              <a:spcAft>
                <a:spcPts val="0"/>
              </a:spcAft>
            </a:pPr>
            <a:r>
              <a:rPr lang="es-MX" sz="2800" b="1" dirty="0">
                <a:latin typeface="Arial" panose="020B0604020202020204" pitchFamily="34" charset="0"/>
                <a:ea typeface="Times New Roman" panose="02020603050405020304" pitchFamily="18" charset="0"/>
                <a:cs typeface="Arial" panose="020B0604020202020204" pitchFamily="34" charset="0"/>
              </a:rPr>
              <a:t>PERIODO AGOSTO 2015-ENERO 2016</a:t>
            </a:r>
          </a:p>
          <a:p>
            <a:pPr algn="ctr"/>
            <a:endParaRPr lang="es-MX" sz="2800" dirty="0">
              <a:solidFill>
                <a:schemeClr val="bg1"/>
              </a:solidFill>
              <a:latin typeface="Arial Black" pitchFamily="34" charset="0"/>
            </a:endParaRPr>
          </a:p>
        </p:txBody>
      </p:sp>
    </p:spTree>
    <p:extLst>
      <p:ext uri="{BB962C8B-B14F-4D97-AF65-F5344CB8AC3E}">
        <p14:creationId xmlns:p14="http://schemas.microsoft.com/office/powerpoint/2010/main" val="15796221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7524" y="1500198"/>
            <a:ext cx="8568952" cy="646331"/>
          </a:xfrm>
          <a:prstGeom prst="rect">
            <a:avLst/>
          </a:prstGeom>
        </p:spPr>
        <p:txBody>
          <a:bodyPr wrap="square">
            <a:spAutoFit/>
          </a:bodyPr>
          <a:lstStyle/>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ACTIVIDADES EXTRACURRICULARES PERIODO</a:t>
            </a:r>
          </a:p>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MX" sz="1400" b="1" dirty="0">
                <a:latin typeface="Arial" panose="020B0604020202020204" pitchFamily="34" charset="0"/>
                <a:cs typeface="Arial" panose="020B0604020202020204" pitchFamily="34" charset="0"/>
              </a:rPr>
              <a:t>AGOSTO 2015- JULIO 2016</a:t>
            </a:r>
            <a:endParaRPr lang="es-MX"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59914513"/>
              </p:ext>
            </p:extLst>
          </p:nvPr>
        </p:nvGraphicFramePr>
        <p:xfrm>
          <a:off x="1187624" y="2564904"/>
          <a:ext cx="6696744" cy="2880320"/>
        </p:xfrm>
        <a:graphic>
          <a:graphicData uri="http://schemas.openxmlformats.org/drawingml/2006/table">
            <a:tbl>
              <a:tblPr firstRow="1" firstCol="1" lastRow="1" lastCol="1" bandRow="1" bandCol="1"/>
              <a:tblGrid>
                <a:gridCol w="2421820">
                  <a:extLst>
                    <a:ext uri="{9D8B030D-6E8A-4147-A177-3AD203B41FA5}">
                      <a16:colId xmlns:a16="http://schemas.microsoft.com/office/drawing/2014/main" val="20000"/>
                    </a:ext>
                  </a:extLst>
                </a:gridCol>
                <a:gridCol w="1330627">
                  <a:extLst>
                    <a:ext uri="{9D8B030D-6E8A-4147-A177-3AD203B41FA5}">
                      <a16:colId xmlns:a16="http://schemas.microsoft.com/office/drawing/2014/main" val="20001"/>
                    </a:ext>
                  </a:extLst>
                </a:gridCol>
                <a:gridCol w="1668976">
                  <a:extLst>
                    <a:ext uri="{9D8B030D-6E8A-4147-A177-3AD203B41FA5}">
                      <a16:colId xmlns:a16="http://schemas.microsoft.com/office/drawing/2014/main" val="20002"/>
                    </a:ext>
                  </a:extLst>
                </a:gridCol>
                <a:gridCol w="1275321">
                  <a:extLst>
                    <a:ext uri="{9D8B030D-6E8A-4147-A177-3AD203B41FA5}">
                      <a16:colId xmlns:a16="http://schemas.microsoft.com/office/drawing/2014/main" val="20003"/>
                    </a:ext>
                  </a:extLst>
                </a:gridCol>
              </a:tblGrid>
              <a:tr h="391155">
                <a:tc>
                  <a:txBody>
                    <a:bodyPr/>
                    <a:lstStyle/>
                    <a:p>
                      <a:pPr algn="ctr">
                        <a:spcAft>
                          <a:spcPts val="0"/>
                        </a:spcAft>
                      </a:pPr>
                      <a:r>
                        <a:rPr lang="es-E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Actividades culturales</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chemeClr val="bg1">
                        <a:lumMod val="50000"/>
                      </a:schemeClr>
                    </a:solidFill>
                  </a:tcPr>
                </a:tc>
                <a:tc gridSpan="3">
                  <a:txBody>
                    <a:bodyPr/>
                    <a:lstStyle/>
                    <a:p>
                      <a:pPr algn="ctr">
                        <a:spcAft>
                          <a:spcPts val="0"/>
                        </a:spcAft>
                      </a:pPr>
                      <a:r>
                        <a:rPr lang="es-ES"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Número de alumnos participantes</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55595">
                <a:tc>
                  <a:txBody>
                    <a:bodyPr/>
                    <a:lstStyle/>
                    <a:p>
                      <a:pPr algn="ctr">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Actividad</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Hombres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Mujeres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5595">
                <a:tc>
                  <a:txBody>
                    <a:bodyPr/>
                    <a:lstStyle/>
                    <a:p>
                      <a:pPr algn="l">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Danza Folclórica</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7</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11</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18</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2"/>
                  </a:ext>
                </a:extLst>
              </a:tr>
              <a:tr h="355595">
                <a:tc>
                  <a:txBody>
                    <a:bodyPr/>
                    <a:lstStyle/>
                    <a:p>
                      <a:pPr algn="l">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Pintura</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19</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50</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69</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3"/>
                  </a:ext>
                </a:extLst>
              </a:tr>
              <a:tr h="355595">
                <a:tc>
                  <a:txBody>
                    <a:bodyPr/>
                    <a:lstStyle/>
                    <a:p>
                      <a:pPr algn="l">
                        <a:spcAft>
                          <a:spcPts val="0"/>
                        </a:spcAft>
                      </a:pPr>
                      <a:r>
                        <a:rPr lang="es-ES" sz="1000" b="1">
                          <a:effectLst/>
                          <a:latin typeface="Arial" panose="020B0604020202020204" pitchFamily="34" charset="0"/>
                          <a:ea typeface="Times New Roman" panose="02020603050405020304" pitchFamily="18" charset="0"/>
                          <a:cs typeface="Arial" panose="020B0604020202020204" pitchFamily="34" charset="0"/>
                        </a:rPr>
                        <a:t>Eventos cívicos</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36</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48</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84</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4"/>
                  </a:ext>
                </a:extLst>
              </a:tr>
              <a:tr h="355595">
                <a:tc>
                  <a:txBody>
                    <a:bodyPr/>
                    <a:lstStyle/>
                    <a:p>
                      <a:pPr algn="l">
                        <a:spcAft>
                          <a:spcPts val="0"/>
                        </a:spcAft>
                      </a:pPr>
                      <a:r>
                        <a:rPr lang="es-ES" sz="1000" b="1">
                          <a:effectLst/>
                          <a:latin typeface="Arial" panose="020B0604020202020204" pitchFamily="34" charset="0"/>
                          <a:ea typeface="Times New Roman" panose="02020603050405020304" pitchFamily="18" charset="0"/>
                          <a:cs typeface="Arial" panose="020B0604020202020204" pitchFamily="34" charset="0"/>
                        </a:rPr>
                        <a:t>Teatro</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16</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4</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20</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5"/>
                  </a:ext>
                </a:extLst>
              </a:tr>
              <a:tr h="355595">
                <a:tc>
                  <a:txBody>
                    <a:bodyPr/>
                    <a:lstStyle/>
                    <a:p>
                      <a:pPr algn="l">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Escolta</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18</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15</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Times New Roman" panose="02020603050405020304" pitchFamily="18" charset="0"/>
                      </a:endParaRPr>
                    </a:p>
                    <a:p>
                      <a:pPr algn="ctr">
                        <a:spcAft>
                          <a:spcPts val="0"/>
                        </a:spcAft>
                      </a:pPr>
                      <a:r>
                        <a:rPr lang="es-ES" sz="1000" b="0" dirty="0">
                          <a:effectLst/>
                          <a:latin typeface="Arial" panose="020B0604020202020204" pitchFamily="34" charset="0"/>
                          <a:ea typeface="Times New Roman" panose="02020603050405020304" pitchFamily="18" charset="0"/>
                        </a:rPr>
                        <a:t>33</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6"/>
                  </a:ext>
                </a:extLst>
              </a:tr>
              <a:tr h="355595">
                <a:tc>
                  <a:txBody>
                    <a:bodyPr/>
                    <a:lstStyle/>
                    <a:p>
                      <a:pPr algn="ctr">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000" b="1" dirty="0">
                        <a:effectLst/>
                        <a:latin typeface="Arial" panose="020B0604020202020204" pitchFamily="34" charset="0"/>
                        <a:ea typeface="Times New Roman" panose="02020603050405020304" pitchFamily="18" charset="0"/>
                      </a:endParaRPr>
                    </a:p>
                    <a:p>
                      <a:pPr algn="ctr">
                        <a:spcAft>
                          <a:spcPts val="0"/>
                        </a:spcAft>
                      </a:pPr>
                      <a:r>
                        <a:rPr lang="es-ES" sz="1000" b="1" dirty="0">
                          <a:effectLst/>
                          <a:latin typeface="Arial" panose="020B0604020202020204" pitchFamily="34" charset="0"/>
                          <a:ea typeface="Times New Roman" panose="02020603050405020304" pitchFamily="18" charset="0"/>
                        </a:rPr>
                        <a:t>96</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000" b="1" dirty="0">
                        <a:effectLst/>
                        <a:latin typeface="Arial" panose="020B0604020202020204" pitchFamily="34" charset="0"/>
                        <a:ea typeface="Times New Roman" panose="02020603050405020304" pitchFamily="18" charset="0"/>
                      </a:endParaRPr>
                    </a:p>
                    <a:p>
                      <a:pPr algn="ctr">
                        <a:spcAft>
                          <a:spcPts val="0"/>
                        </a:spcAft>
                      </a:pPr>
                      <a:r>
                        <a:rPr lang="es-ES" sz="1000" b="1" dirty="0">
                          <a:effectLst/>
                          <a:latin typeface="Arial" panose="020B0604020202020204" pitchFamily="34" charset="0"/>
                          <a:ea typeface="Times New Roman" panose="02020603050405020304" pitchFamily="18" charset="0"/>
                        </a:rPr>
                        <a:t>128</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000" b="1" dirty="0">
                        <a:effectLst/>
                        <a:latin typeface="Arial" panose="020B0604020202020204" pitchFamily="34" charset="0"/>
                        <a:ea typeface="Times New Roman" panose="02020603050405020304" pitchFamily="18" charset="0"/>
                      </a:endParaRPr>
                    </a:p>
                    <a:p>
                      <a:pPr algn="ctr">
                        <a:spcAft>
                          <a:spcPts val="0"/>
                        </a:spcAft>
                      </a:pPr>
                      <a:r>
                        <a:rPr lang="es-ES" sz="1000" b="1" dirty="0">
                          <a:effectLst/>
                          <a:latin typeface="Arial" panose="020B0604020202020204" pitchFamily="34" charset="0"/>
                          <a:ea typeface="Times New Roman" panose="02020603050405020304" pitchFamily="18" charset="0"/>
                        </a:rPr>
                        <a:t>224</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6568" y="116632"/>
            <a:ext cx="7591425" cy="1187579"/>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35496" y="2075091"/>
            <a:ext cx="9144000" cy="142876"/>
          </a:xfrm>
          <a:prstGeom prst="rect">
            <a:avLst/>
          </a:prstGeom>
          <a:noFill/>
          <a:ln>
            <a:noFill/>
          </a:ln>
        </p:spPr>
      </p:pic>
    </p:spTree>
    <p:extLst>
      <p:ext uri="{BB962C8B-B14F-4D97-AF65-F5344CB8AC3E}">
        <p14:creationId xmlns:p14="http://schemas.microsoft.com/office/powerpoint/2010/main" val="37524924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1340768"/>
            <a:ext cx="8568952" cy="646331"/>
          </a:xfrm>
          <a:prstGeom prst="rect">
            <a:avLst/>
          </a:prstGeom>
        </p:spPr>
        <p:txBody>
          <a:bodyPr wrap="square">
            <a:spAutoFit/>
          </a:bodyPr>
          <a:lstStyle/>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ACTIVIDADES EXTRACURRICULARES PERIODO</a:t>
            </a:r>
          </a:p>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MX" sz="1400" b="1" dirty="0">
                <a:latin typeface="Arial" panose="020B0604020202020204" pitchFamily="34" charset="0"/>
                <a:cs typeface="Arial" panose="020B0604020202020204" pitchFamily="34" charset="0"/>
              </a:rPr>
              <a:t>AGOSTO 2015- JULIO 2016</a:t>
            </a:r>
            <a:endParaRPr lang="es-MX"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166662791"/>
              </p:ext>
            </p:extLst>
          </p:nvPr>
        </p:nvGraphicFramePr>
        <p:xfrm>
          <a:off x="1454651" y="2636914"/>
          <a:ext cx="6357708" cy="2592284"/>
        </p:xfrm>
        <a:graphic>
          <a:graphicData uri="http://schemas.openxmlformats.org/drawingml/2006/table">
            <a:tbl>
              <a:tblPr firstRow="1" firstCol="1" lastRow="1" lastCol="1" bandRow="1" bandCol="1"/>
              <a:tblGrid>
                <a:gridCol w="2685301">
                  <a:extLst>
                    <a:ext uri="{9D8B030D-6E8A-4147-A177-3AD203B41FA5}">
                      <a16:colId xmlns:a16="http://schemas.microsoft.com/office/drawing/2014/main" val="20000"/>
                    </a:ext>
                  </a:extLst>
                </a:gridCol>
                <a:gridCol w="1471999">
                  <a:extLst>
                    <a:ext uri="{9D8B030D-6E8A-4147-A177-3AD203B41FA5}">
                      <a16:colId xmlns:a16="http://schemas.microsoft.com/office/drawing/2014/main" val="20001"/>
                    </a:ext>
                  </a:extLst>
                </a:gridCol>
                <a:gridCol w="1100204">
                  <a:extLst>
                    <a:ext uri="{9D8B030D-6E8A-4147-A177-3AD203B41FA5}">
                      <a16:colId xmlns:a16="http://schemas.microsoft.com/office/drawing/2014/main" val="20002"/>
                    </a:ext>
                  </a:extLst>
                </a:gridCol>
                <a:gridCol w="1100204">
                  <a:extLst>
                    <a:ext uri="{9D8B030D-6E8A-4147-A177-3AD203B41FA5}">
                      <a16:colId xmlns:a16="http://schemas.microsoft.com/office/drawing/2014/main" val="20003"/>
                    </a:ext>
                  </a:extLst>
                </a:gridCol>
              </a:tblGrid>
              <a:tr h="352039">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Actividades deportivas</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gridSpan="3">
                  <a:txBody>
                    <a:bodyPr/>
                    <a:lstStyle/>
                    <a:p>
                      <a:pPr algn="ctr">
                        <a:spcAft>
                          <a:spcPts val="0"/>
                        </a:spcAft>
                      </a:pPr>
                      <a:r>
                        <a:rPr lang="es-ES" sz="1200" b="1" dirty="0">
                          <a:effectLst/>
                          <a:latin typeface="Arial" panose="020B0604020202020204" pitchFamily="34" charset="0"/>
                          <a:ea typeface="Times New Roman" panose="02020603050405020304" pitchFamily="18" charset="0"/>
                        </a:rPr>
                        <a:t>Número de alumnos participantes</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20035">
                <a:tc>
                  <a:txBody>
                    <a:bodyPr/>
                    <a:lstStyle/>
                    <a:p>
                      <a:pPr algn="l">
                        <a:spcAft>
                          <a:spcPts val="0"/>
                        </a:spcAft>
                      </a:pPr>
                      <a:r>
                        <a:rPr lang="es-ES" sz="1200" b="1" dirty="0">
                          <a:effectLst/>
                          <a:latin typeface="Arial" panose="020B0604020202020204" pitchFamily="34" charset="0"/>
                          <a:ea typeface="Times New Roman" panose="02020603050405020304" pitchFamily="18" charset="0"/>
                        </a:rPr>
                        <a:t>Actividad</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Hombres</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Mujeres</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Total</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0035">
                <a:tc>
                  <a:txBody>
                    <a:bodyPr/>
                    <a:lstStyle/>
                    <a:p>
                      <a:pPr algn="l">
                        <a:spcAft>
                          <a:spcPts val="0"/>
                        </a:spcAft>
                      </a:pPr>
                      <a:r>
                        <a:rPr lang="es-ES" sz="1200" b="1" dirty="0">
                          <a:effectLst/>
                          <a:latin typeface="Arial" panose="020B0604020202020204" pitchFamily="34" charset="0"/>
                          <a:ea typeface="Times New Roman" panose="02020603050405020304" pitchFamily="18" charset="0"/>
                        </a:rPr>
                        <a:t>Ajedrez</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4</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a:effectLst/>
                          <a:latin typeface="Arial" panose="020B0604020202020204" pitchFamily="34" charset="0"/>
                          <a:ea typeface="Times New Roman" panose="02020603050405020304" pitchFamily="18" charset="0"/>
                        </a:rPr>
                        <a:t>0</a:t>
                      </a:r>
                      <a:endParaRPr lang="es-MX" sz="1200" b="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a:effectLst/>
                          <a:latin typeface="Arial" panose="020B0604020202020204" pitchFamily="34" charset="0"/>
                          <a:ea typeface="Times New Roman" panose="02020603050405020304" pitchFamily="18" charset="0"/>
                        </a:rPr>
                        <a:t>4</a:t>
                      </a:r>
                      <a:endParaRPr lang="es-MX" sz="1200" b="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320035">
                <a:tc>
                  <a:txBody>
                    <a:bodyPr/>
                    <a:lstStyle/>
                    <a:p>
                      <a:pPr algn="l">
                        <a:spcAft>
                          <a:spcPts val="0"/>
                        </a:spcAft>
                      </a:pPr>
                      <a:r>
                        <a:rPr lang="es-ES" sz="1200" b="1">
                          <a:effectLst/>
                          <a:latin typeface="Arial" panose="020B0604020202020204" pitchFamily="34" charset="0"/>
                          <a:ea typeface="Times New Roman" panose="02020603050405020304" pitchFamily="18" charset="0"/>
                        </a:rPr>
                        <a:t>Basquetbol</a:t>
                      </a:r>
                      <a:endParaRPr lang="es-MX"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10</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14</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a:effectLst/>
                          <a:latin typeface="Arial" panose="020B0604020202020204" pitchFamily="34" charset="0"/>
                          <a:ea typeface="Times New Roman" panose="02020603050405020304" pitchFamily="18" charset="0"/>
                        </a:rPr>
                        <a:t>24</a:t>
                      </a:r>
                      <a:endParaRPr lang="es-MX" sz="1200" b="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r h="320035">
                <a:tc>
                  <a:txBody>
                    <a:bodyPr/>
                    <a:lstStyle/>
                    <a:p>
                      <a:pPr algn="l">
                        <a:spcAft>
                          <a:spcPts val="0"/>
                        </a:spcAft>
                      </a:pPr>
                      <a:r>
                        <a:rPr lang="es-ES" sz="1200" b="1">
                          <a:effectLst/>
                          <a:latin typeface="Arial" panose="020B0604020202020204" pitchFamily="34" charset="0"/>
                          <a:ea typeface="Times New Roman" panose="02020603050405020304" pitchFamily="18" charset="0"/>
                        </a:rPr>
                        <a:t>Futbol soccer</a:t>
                      </a:r>
                      <a:endParaRPr lang="es-MX"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57</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24</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81</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4"/>
                  </a:ext>
                </a:extLst>
              </a:tr>
              <a:tr h="320035">
                <a:tc>
                  <a:txBody>
                    <a:bodyPr/>
                    <a:lstStyle/>
                    <a:p>
                      <a:pPr algn="l">
                        <a:spcAft>
                          <a:spcPts val="0"/>
                        </a:spcAft>
                      </a:pPr>
                      <a:r>
                        <a:rPr lang="es-ES" sz="1200" b="1">
                          <a:effectLst/>
                          <a:latin typeface="Arial" panose="020B0604020202020204" pitchFamily="34" charset="0"/>
                          <a:ea typeface="Times New Roman" panose="02020603050405020304" pitchFamily="18" charset="0"/>
                        </a:rPr>
                        <a:t>Voleibol</a:t>
                      </a:r>
                      <a:endParaRPr lang="es-MX"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12</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32</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44</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5"/>
                  </a:ext>
                </a:extLst>
              </a:tr>
              <a:tr h="320035">
                <a:tc>
                  <a:txBody>
                    <a:bodyPr/>
                    <a:lstStyle/>
                    <a:p>
                      <a:pPr algn="l">
                        <a:spcAft>
                          <a:spcPts val="0"/>
                        </a:spcAft>
                      </a:pPr>
                      <a:r>
                        <a:rPr lang="es-ES" sz="1200" b="1">
                          <a:effectLst/>
                          <a:latin typeface="Arial" panose="020B0604020202020204" pitchFamily="34" charset="0"/>
                          <a:ea typeface="Times New Roman" panose="02020603050405020304" pitchFamily="18" charset="0"/>
                        </a:rPr>
                        <a:t>Carrera Atlética</a:t>
                      </a:r>
                      <a:endParaRPr lang="es-MX" sz="12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133</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110</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ES" sz="1200" b="0" dirty="0">
                          <a:effectLst/>
                          <a:latin typeface="Arial" panose="020B0604020202020204" pitchFamily="34" charset="0"/>
                          <a:ea typeface="Times New Roman" panose="02020603050405020304" pitchFamily="18" charset="0"/>
                        </a:rPr>
                        <a:t>243</a:t>
                      </a:r>
                      <a:endParaRPr lang="es-MX" sz="12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6"/>
                  </a:ext>
                </a:extLst>
              </a:tr>
              <a:tr h="320035">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TOTAL</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216</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180</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rPr>
                        <a:t>396</a:t>
                      </a:r>
                      <a:endParaRPr lang="es-MX" sz="12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916832"/>
            <a:ext cx="9144000" cy="142876"/>
          </a:xfrm>
          <a:prstGeom prst="rect">
            <a:avLst/>
          </a:prstGeom>
          <a:noFill/>
          <a:ln>
            <a:noFill/>
          </a:ln>
        </p:spPr>
      </p:pic>
    </p:spTree>
    <p:extLst>
      <p:ext uri="{BB962C8B-B14F-4D97-AF65-F5344CB8AC3E}">
        <p14:creationId xmlns:p14="http://schemas.microsoft.com/office/powerpoint/2010/main" val="3856011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395535" y="3068960"/>
            <a:ext cx="8352929" cy="892552"/>
          </a:xfrm>
          <a:prstGeom prst="rect">
            <a:avLst/>
          </a:prstGeom>
          <a:noFill/>
          <a:ln w="9525">
            <a:noFill/>
            <a:miter lim="800000"/>
            <a:headEnd/>
            <a:tailEnd/>
          </a:ln>
        </p:spPr>
        <p:txBody>
          <a:bodyPr wrap="square">
            <a:spAutoFit/>
          </a:bodyPr>
          <a:lstStyle/>
          <a:p>
            <a:pPr algn="ctr">
              <a:spcAft>
                <a:spcPts val="0"/>
              </a:spcAft>
            </a:pPr>
            <a:r>
              <a:rPr lang="es-MX" sz="4000" b="1" dirty="0">
                <a:latin typeface="Arial" panose="020B0604020202020204" pitchFamily="34" charset="0"/>
                <a:ea typeface="Times New Roman" panose="02020603050405020304" pitchFamily="18" charset="0"/>
                <a:cs typeface="Arial" panose="020B0604020202020204" pitchFamily="34" charset="0"/>
              </a:rPr>
              <a:t>Residencias Profesionales</a:t>
            </a:r>
          </a:p>
          <a:p>
            <a:pPr algn="ctr"/>
            <a:endParaRPr lang="es-MX" sz="1200" dirty="0">
              <a:solidFill>
                <a:schemeClr val="bg1"/>
              </a:solidFill>
              <a:latin typeface="Arial Black" pitchFamily="34" charset="0"/>
            </a:endParaRPr>
          </a:p>
        </p:txBody>
      </p:sp>
    </p:spTree>
    <p:extLst>
      <p:ext uri="{BB962C8B-B14F-4D97-AF65-F5344CB8AC3E}">
        <p14:creationId xmlns:p14="http://schemas.microsoft.com/office/powerpoint/2010/main" val="997899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3707905" y="2996952"/>
            <a:ext cx="5328592" cy="1138773"/>
          </a:xfrm>
          <a:prstGeom prst="rect">
            <a:avLst/>
          </a:prstGeom>
          <a:noFill/>
          <a:ln w="9525">
            <a:noFill/>
            <a:miter lim="800000"/>
            <a:headEnd/>
            <a:tailEnd/>
          </a:ln>
        </p:spPr>
        <p:txBody>
          <a:bodyPr wrap="square">
            <a:spAutoFit/>
          </a:bodyPr>
          <a:lstStyle/>
          <a:p>
            <a:pPr>
              <a:spcAft>
                <a:spcPts val="0"/>
              </a:spcAft>
            </a:pPr>
            <a:r>
              <a:rPr lang="es-ES" sz="2800" b="1" dirty="0">
                <a:latin typeface="Arial" panose="020B0604020202020204" pitchFamily="34" charset="0"/>
                <a:ea typeface="Times New Roman" panose="02020603050405020304" pitchFamily="18" charset="0"/>
                <a:cs typeface="Arial" panose="020B0604020202020204" pitchFamily="34" charset="0"/>
              </a:rPr>
              <a:t>ACCIONES ACADÉMICO </a:t>
            </a:r>
          </a:p>
          <a:p>
            <a:pPr>
              <a:spcAft>
                <a:spcPts val="0"/>
              </a:spcAft>
            </a:pPr>
            <a:r>
              <a:rPr lang="es-ES" sz="2800" b="1" dirty="0">
                <a:latin typeface="Arial" panose="020B0604020202020204" pitchFamily="34" charset="0"/>
                <a:ea typeface="Times New Roman" panose="02020603050405020304" pitchFamily="18" charset="0"/>
                <a:cs typeface="Arial" panose="020B0604020202020204" pitchFamily="34" charset="0"/>
              </a:rPr>
              <a:t>Y DE VINCULACIÓN</a:t>
            </a:r>
            <a:endParaRPr lang="es-MX" sz="2800" dirty="0">
              <a:latin typeface="Arial" panose="020B0604020202020204" pitchFamily="34" charset="0"/>
              <a:ea typeface="Times New Roman" panose="02020603050405020304" pitchFamily="18" charset="0"/>
              <a:cs typeface="Arial" panose="020B0604020202020204" pitchFamily="34" charset="0"/>
            </a:endParaRPr>
          </a:p>
          <a:p>
            <a:pPr algn="ctr"/>
            <a:endParaRPr lang="es-MX" sz="1200" dirty="0">
              <a:solidFill>
                <a:schemeClr val="bg1"/>
              </a:solidFill>
              <a:latin typeface="Arial Black" pitchFamily="34" charset="0"/>
            </a:endParaRPr>
          </a:p>
        </p:txBody>
      </p:sp>
      <p:sp>
        <p:nvSpPr>
          <p:cNvPr id="5" name="2 CuadroTexto"/>
          <p:cNvSpPr txBox="1">
            <a:spLocks noChangeArrowheads="1"/>
          </p:cNvSpPr>
          <p:nvPr/>
        </p:nvSpPr>
        <p:spPr bwMode="auto">
          <a:xfrm>
            <a:off x="1878174" y="2996952"/>
            <a:ext cx="1423971" cy="923330"/>
          </a:xfrm>
          <a:prstGeom prst="rect">
            <a:avLst/>
          </a:prstGeom>
          <a:noFill/>
          <a:ln w="9525">
            <a:noFill/>
            <a:miter lim="800000"/>
            <a:headEnd/>
            <a:tailEnd/>
          </a:ln>
        </p:spPr>
        <p:txBody>
          <a:bodyPr wrap="square">
            <a:spAutoFit/>
          </a:bodyPr>
          <a:lstStyle/>
          <a:p>
            <a:pPr>
              <a:spcAft>
                <a:spcPts val="0"/>
              </a:spcAft>
            </a:pPr>
            <a:r>
              <a:rPr lang="es-MX" sz="5400" b="1" dirty="0">
                <a:latin typeface="Arial" panose="020B0604020202020204" pitchFamily="34" charset="0"/>
                <a:ea typeface="Times New Roman" panose="02020603050405020304" pitchFamily="18" charset="0"/>
                <a:cs typeface="Arial" panose="020B0604020202020204" pitchFamily="34" charset="0"/>
              </a:rPr>
              <a:t>5.1</a:t>
            </a:r>
            <a:endParaRPr lang="es-MX" sz="5400" dirty="0">
              <a:latin typeface="Arial" panose="020B0604020202020204" pitchFamily="34" charset="0"/>
              <a:cs typeface="Arial" panose="020B0604020202020204" pitchFamily="34" charset="0"/>
            </a:endParaRPr>
          </a:p>
        </p:txBody>
      </p:sp>
      <p:sp>
        <p:nvSpPr>
          <p:cNvPr id="6" name="Rectángulo 5"/>
          <p:cNvSpPr/>
          <p:nvPr/>
        </p:nvSpPr>
        <p:spPr>
          <a:xfrm flipH="1">
            <a:off x="3302145" y="2921168"/>
            <a:ext cx="45719" cy="101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342399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4812" y="1435993"/>
            <a:ext cx="3801041" cy="369332"/>
          </a:xfrm>
          <a:prstGeom prst="rect">
            <a:avLst/>
          </a:prstGeom>
        </p:spPr>
        <p:txBody>
          <a:bodyPr wrap="none">
            <a:spAutoFit/>
          </a:bodyPr>
          <a:lstStyle/>
          <a:p>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RESIDENCIAS PROFESIONALES</a:t>
            </a:r>
            <a:endParaRPr lang="es-MX" dirty="0">
              <a:latin typeface="Arial" panose="020B0604020202020204" pitchFamily="34" charset="0"/>
              <a:cs typeface="Arial" panose="020B0604020202020204" pitchFamily="34" charset="0"/>
            </a:endParaRPr>
          </a:p>
        </p:txBody>
      </p:sp>
      <p:sp>
        <p:nvSpPr>
          <p:cNvPr id="6" name="Rectángulo 5"/>
          <p:cNvSpPr/>
          <p:nvPr/>
        </p:nvSpPr>
        <p:spPr>
          <a:xfrm>
            <a:off x="594811" y="1897116"/>
            <a:ext cx="8064896" cy="584775"/>
          </a:xfrm>
          <a:prstGeom prst="rect">
            <a:avLst/>
          </a:prstGeom>
        </p:spPr>
        <p:txBody>
          <a:bodyPr wrap="square">
            <a:spAutoFit/>
          </a:bodyPr>
          <a:lstStyle/>
          <a:p>
            <a:pPr algn="just">
              <a:spcAft>
                <a:spcPts val="0"/>
              </a:spcAft>
            </a:pPr>
            <a:r>
              <a:rPr lang="es-ES" sz="1600" b="1" dirty="0">
                <a:latin typeface="Arial" panose="020B0604020202020204" pitchFamily="34" charset="0"/>
                <a:ea typeface="Times New Roman" panose="02020603050405020304" pitchFamily="18" charset="0"/>
                <a:cs typeface="Arial" panose="020B0604020202020204" pitchFamily="34" charset="0"/>
              </a:rPr>
              <a:t>En el periodo escolar Febrero a Julio 2016 se conto con 36 residentes beneficiándose 28 Instituciones y/o empresas.</a:t>
            </a:r>
          </a:p>
        </p:txBody>
      </p:sp>
      <p:graphicFrame>
        <p:nvGraphicFramePr>
          <p:cNvPr id="2" name="Tabla 1"/>
          <p:cNvGraphicFramePr>
            <a:graphicFrameLocks noGrp="1"/>
          </p:cNvGraphicFramePr>
          <p:nvPr>
            <p:extLst>
              <p:ext uri="{D42A27DB-BD31-4B8C-83A1-F6EECF244321}">
                <p14:modId xmlns:p14="http://schemas.microsoft.com/office/powerpoint/2010/main" val="2922221404"/>
              </p:ext>
            </p:extLst>
          </p:nvPr>
        </p:nvGraphicFramePr>
        <p:xfrm>
          <a:off x="702824" y="2996952"/>
          <a:ext cx="7848871" cy="3379430"/>
        </p:xfrm>
        <a:graphic>
          <a:graphicData uri="http://schemas.openxmlformats.org/drawingml/2006/table">
            <a:tbl>
              <a:tblPr firstRow="1" firstCol="1" bandRow="1"/>
              <a:tblGrid>
                <a:gridCol w="3706123">
                  <a:extLst>
                    <a:ext uri="{9D8B030D-6E8A-4147-A177-3AD203B41FA5}">
                      <a16:colId xmlns:a16="http://schemas.microsoft.com/office/drawing/2014/main" val="20000"/>
                    </a:ext>
                  </a:extLst>
                </a:gridCol>
                <a:gridCol w="1012186">
                  <a:extLst>
                    <a:ext uri="{9D8B030D-6E8A-4147-A177-3AD203B41FA5}">
                      <a16:colId xmlns:a16="http://schemas.microsoft.com/office/drawing/2014/main" val="20001"/>
                    </a:ext>
                  </a:extLst>
                </a:gridCol>
                <a:gridCol w="956165">
                  <a:extLst>
                    <a:ext uri="{9D8B030D-6E8A-4147-A177-3AD203B41FA5}">
                      <a16:colId xmlns:a16="http://schemas.microsoft.com/office/drawing/2014/main" val="20002"/>
                    </a:ext>
                  </a:extLst>
                </a:gridCol>
                <a:gridCol w="668461">
                  <a:extLst>
                    <a:ext uri="{9D8B030D-6E8A-4147-A177-3AD203B41FA5}">
                      <a16:colId xmlns:a16="http://schemas.microsoft.com/office/drawing/2014/main" val="20003"/>
                    </a:ext>
                  </a:extLst>
                </a:gridCol>
                <a:gridCol w="1505936">
                  <a:extLst>
                    <a:ext uri="{9D8B030D-6E8A-4147-A177-3AD203B41FA5}">
                      <a16:colId xmlns:a16="http://schemas.microsoft.com/office/drawing/2014/main" val="20004"/>
                    </a:ext>
                  </a:extLst>
                </a:gridCol>
              </a:tblGrid>
              <a:tr h="504056">
                <a:tc gridSpan="5">
                  <a:txBody>
                    <a:bodyPr/>
                    <a:lstStyle/>
                    <a:p>
                      <a:pPr algn="ctr">
                        <a:lnSpc>
                          <a:spcPct val="150000"/>
                        </a:lnSpc>
                        <a:spcAft>
                          <a:spcPts val="0"/>
                        </a:spcAft>
                      </a:pP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RESIDENCIAS PROFESIONALES FEBRERO</a:t>
                      </a:r>
                      <a:r>
                        <a:rPr lang="es-MX" sz="12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JULIO </a:t>
                      </a: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2016</a:t>
                      </a:r>
                      <a:endParaRPr lang="es-MX"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715484">
                <a:tc>
                  <a:txBody>
                    <a:bodyPr/>
                    <a:lstStyle/>
                    <a:p>
                      <a:pPr>
                        <a:lnSpc>
                          <a:spcPct val="107000"/>
                        </a:lnSpc>
                      </a:pPr>
                      <a:endParaRPr lang="es-MX" sz="1200" dirty="0">
                        <a:effectLst/>
                        <a:latin typeface="Arial" panose="020B0604020202020204" pitchFamily="34" charset="0"/>
                        <a:cs typeface="Arial" panose="020B060402020202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HOMBRES</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MUJERES</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INSTITUCIONES Y/O EMPRESAS BENEFICIADAS</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64636">
                <a:tc>
                  <a:txBody>
                    <a:bodyPr/>
                    <a:lstStyle/>
                    <a:p>
                      <a:pP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INGENIERÍA EN GESTIÓN EMPRESARIAL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2</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5094">
                <a:tc>
                  <a:txBody>
                    <a:bodyPr/>
                    <a:lstStyle/>
                    <a:p>
                      <a:pP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ARQUITECTURA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5</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636">
                <a:tc>
                  <a:txBody>
                    <a:bodyPr/>
                    <a:lstStyle/>
                    <a:p>
                      <a:pP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INGENIERÍA EN INDUSTRIAS ALIMENTARIAS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0</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636">
                <a:tc>
                  <a:txBody>
                    <a:bodyPr/>
                    <a:lstStyle/>
                    <a:p>
                      <a:pP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INGENIERÍA EN SISTEMAS COMPUTACIONALES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2</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0848">
                <a:tc>
                  <a:txBody>
                    <a:bodyPr/>
                    <a:lstStyle/>
                    <a:p>
                      <a:pP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LICENCIATURA EN ADMINISTRACIÓN</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17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effectLst/>
                          <a:latin typeface="Arial" panose="020B0604020202020204" pitchFamily="34" charset="0"/>
                          <a:ea typeface="Times New Roman" panose="02020603050405020304" pitchFamily="18" charset="0"/>
                          <a:cs typeface="Arial" panose="020B0604020202020204" pitchFamily="34" charset="0"/>
                        </a:rPr>
                        <a:t>27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0040">
                <a:tc>
                  <a:txBody>
                    <a:bodyPr/>
                    <a:lstStyle/>
                    <a:p>
                      <a:pP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7"/>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0" y="2502177"/>
            <a:ext cx="9144000" cy="142876"/>
          </a:xfrm>
          <a:prstGeom prst="rect">
            <a:avLst/>
          </a:prstGeom>
          <a:noFill/>
          <a:ln>
            <a:noFill/>
          </a:ln>
        </p:spPr>
      </p:pic>
    </p:spTree>
    <p:extLst>
      <p:ext uri="{BB962C8B-B14F-4D97-AF65-F5344CB8AC3E}">
        <p14:creationId xmlns:p14="http://schemas.microsoft.com/office/powerpoint/2010/main" val="27510889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62556" y="1340768"/>
            <a:ext cx="3437672" cy="369332"/>
          </a:xfrm>
          <a:prstGeom prst="rect">
            <a:avLst/>
          </a:prstGeom>
        </p:spPr>
        <p:txBody>
          <a:bodyPr wrap="none">
            <a:spAutoFit/>
          </a:bodyPr>
          <a:lstStyle/>
          <a:p>
            <a:r>
              <a:rPr lang="es-MX" b="1" dirty="0">
                <a:solidFill>
                  <a:srgbClr val="000000"/>
                </a:solidFill>
                <a:latin typeface="Arial" panose="020B0604020202020204" pitchFamily="34" charset="0"/>
                <a:cs typeface="Arial" panose="020B0604020202020204" pitchFamily="34" charset="0"/>
              </a:rPr>
              <a:t>REPRESENTACIÓN GRÁFICA</a:t>
            </a:r>
            <a:endParaRPr lang="es-MX" b="1" dirty="0">
              <a:latin typeface="Arial" panose="020B0604020202020204" pitchFamily="34" charset="0"/>
              <a:cs typeface="Arial" panose="020B0604020202020204" pitchFamily="34" charset="0"/>
            </a:endParaRPr>
          </a:p>
        </p:txBody>
      </p:sp>
      <p:graphicFrame>
        <p:nvGraphicFramePr>
          <p:cNvPr id="10" name="Gráfico 9"/>
          <p:cNvGraphicFramePr/>
          <p:nvPr>
            <p:extLst>
              <p:ext uri="{D42A27DB-BD31-4B8C-83A1-F6EECF244321}">
                <p14:modId xmlns:p14="http://schemas.microsoft.com/office/powerpoint/2010/main" val="2624226737"/>
              </p:ext>
            </p:extLst>
          </p:nvPr>
        </p:nvGraphicFramePr>
        <p:xfrm>
          <a:off x="1162556" y="2167167"/>
          <a:ext cx="7128792"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n 10"/>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55576" y="116632"/>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4"/>
          <a:stretch>
            <a:fillRect/>
          </a:stretch>
        </p:blipFill>
        <p:spPr bwMode="auto">
          <a:xfrm>
            <a:off x="-7660" y="1746657"/>
            <a:ext cx="9144000" cy="142876"/>
          </a:xfrm>
          <a:prstGeom prst="rect">
            <a:avLst/>
          </a:prstGeom>
          <a:noFill/>
          <a:ln>
            <a:noFill/>
          </a:ln>
        </p:spPr>
      </p:pic>
    </p:spTree>
    <p:extLst>
      <p:ext uri="{BB962C8B-B14F-4D97-AF65-F5344CB8AC3E}">
        <p14:creationId xmlns:p14="http://schemas.microsoft.com/office/powerpoint/2010/main" val="41685049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467543" y="2852936"/>
            <a:ext cx="8352929" cy="1292662"/>
          </a:xfrm>
          <a:prstGeom prst="rect">
            <a:avLst/>
          </a:prstGeom>
          <a:noFill/>
          <a:ln w="9525">
            <a:noFill/>
            <a:miter lim="800000"/>
            <a:headEnd/>
            <a:tailEnd/>
          </a:ln>
        </p:spPr>
        <p:txBody>
          <a:bodyPr wrap="square">
            <a:spAutoFit/>
          </a:bodyPr>
          <a:lstStyle/>
          <a:p>
            <a:pPr algn="ctr">
              <a:spcAft>
                <a:spcPts val="0"/>
              </a:spcAft>
            </a:pPr>
            <a:r>
              <a:rPr lang="es-MX" sz="6600" b="1" dirty="0">
                <a:latin typeface="Arial" panose="020B0604020202020204" pitchFamily="34" charset="0"/>
                <a:ea typeface="Times New Roman" panose="02020603050405020304" pitchFamily="18" charset="0"/>
                <a:cs typeface="Arial" panose="020B0604020202020204" pitchFamily="34" charset="0"/>
              </a:rPr>
              <a:t>Servicio Social</a:t>
            </a:r>
          </a:p>
          <a:p>
            <a:pPr algn="ctr"/>
            <a:endParaRPr lang="es-MX" sz="1200" dirty="0">
              <a:solidFill>
                <a:schemeClr val="bg1"/>
              </a:solidFill>
              <a:latin typeface="Arial Black" pitchFamily="34" charset="0"/>
            </a:endParaRPr>
          </a:p>
        </p:txBody>
      </p:sp>
    </p:spTree>
    <p:extLst>
      <p:ext uri="{BB962C8B-B14F-4D97-AF65-F5344CB8AC3E}">
        <p14:creationId xmlns:p14="http://schemas.microsoft.com/office/powerpoint/2010/main" val="8885218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282" y="1268760"/>
            <a:ext cx="2219518" cy="369332"/>
          </a:xfrm>
          <a:prstGeom prst="rect">
            <a:avLst/>
          </a:prstGeom>
        </p:spPr>
        <p:txBody>
          <a:bodyPr wrap="none">
            <a:spAutoFit/>
          </a:bodyPr>
          <a:lstStyle/>
          <a:p>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SERVICIO SOCIAL</a:t>
            </a:r>
            <a:endParaRPr lang="es-MX" dirty="0">
              <a:latin typeface="Arial" panose="020B0604020202020204" pitchFamily="34" charset="0"/>
              <a:cs typeface="Arial" panose="020B0604020202020204" pitchFamily="34" charset="0"/>
            </a:endParaRPr>
          </a:p>
        </p:txBody>
      </p:sp>
      <p:sp>
        <p:nvSpPr>
          <p:cNvPr id="2" name="Rectángulo 1"/>
          <p:cNvSpPr/>
          <p:nvPr/>
        </p:nvSpPr>
        <p:spPr>
          <a:xfrm>
            <a:off x="539552" y="1918573"/>
            <a:ext cx="8280920" cy="646331"/>
          </a:xfrm>
          <a:prstGeom prst="rect">
            <a:avLst/>
          </a:prstGeom>
        </p:spPr>
        <p:txBody>
          <a:bodyPr wrap="square">
            <a:spAutoFit/>
          </a:bodyPr>
          <a:lstStyle/>
          <a:p>
            <a:pPr algn="just"/>
            <a:r>
              <a:rPr lang="es-ES" dirty="0">
                <a:latin typeface="Arial" panose="020B0604020202020204" pitchFamily="34" charset="0"/>
                <a:ea typeface="Times New Roman" panose="02020603050405020304" pitchFamily="18" charset="0"/>
                <a:cs typeface="Arial" panose="020B0604020202020204" pitchFamily="34" charset="0"/>
              </a:rPr>
              <a:t>En el Ciclo Escolar Agosto 2015 a Julio 2016 l</a:t>
            </a:r>
            <a:r>
              <a:rPr lang="es-ES" dirty="0">
                <a:latin typeface="Arial" panose="020B0604020202020204" pitchFamily="34" charset="0"/>
                <a:cs typeface="Arial" panose="020B0604020202020204" pitchFamily="34" charset="0"/>
              </a:rPr>
              <a:t>a totalidad de los alumnos que prestaron el servicio social se enlistan a continuación:</a:t>
            </a:r>
            <a:endParaRPr lang="es-MX"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477419979"/>
              </p:ext>
            </p:extLst>
          </p:nvPr>
        </p:nvGraphicFramePr>
        <p:xfrm>
          <a:off x="827584" y="2780928"/>
          <a:ext cx="7560840" cy="3655690"/>
        </p:xfrm>
        <a:graphic>
          <a:graphicData uri="http://schemas.openxmlformats.org/drawingml/2006/table">
            <a:tbl>
              <a:tblPr/>
              <a:tblGrid>
                <a:gridCol w="2577080">
                  <a:extLst>
                    <a:ext uri="{9D8B030D-6E8A-4147-A177-3AD203B41FA5}">
                      <a16:colId xmlns:a16="http://schemas.microsoft.com/office/drawing/2014/main" val="20000"/>
                    </a:ext>
                  </a:extLst>
                </a:gridCol>
                <a:gridCol w="949850">
                  <a:extLst>
                    <a:ext uri="{9D8B030D-6E8A-4147-A177-3AD203B41FA5}">
                      <a16:colId xmlns:a16="http://schemas.microsoft.com/office/drawing/2014/main" val="20001"/>
                    </a:ext>
                  </a:extLst>
                </a:gridCol>
                <a:gridCol w="1120250">
                  <a:extLst>
                    <a:ext uri="{9D8B030D-6E8A-4147-A177-3AD203B41FA5}">
                      <a16:colId xmlns:a16="http://schemas.microsoft.com/office/drawing/2014/main" val="20002"/>
                    </a:ext>
                  </a:extLst>
                </a:gridCol>
                <a:gridCol w="1120250">
                  <a:extLst>
                    <a:ext uri="{9D8B030D-6E8A-4147-A177-3AD203B41FA5}">
                      <a16:colId xmlns:a16="http://schemas.microsoft.com/office/drawing/2014/main" val="20003"/>
                    </a:ext>
                  </a:extLst>
                </a:gridCol>
                <a:gridCol w="1793410">
                  <a:extLst>
                    <a:ext uri="{9D8B030D-6E8A-4147-A177-3AD203B41FA5}">
                      <a16:colId xmlns:a16="http://schemas.microsoft.com/office/drawing/2014/main" val="20004"/>
                    </a:ext>
                  </a:extLst>
                </a:gridCol>
              </a:tblGrid>
              <a:tr h="460014">
                <a:tc>
                  <a:txBody>
                    <a:bodyPr/>
                    <a:lstStyle/>
                    <a:p>
                      <a:pPr algn="ctr">
                        <a:lnSpc>
                          <a:spcPct val="150000"/>
                        </a:lnSpc>
                        <a:spcAft>
                          <a:spcPts val="0"/>
                        </a:spcAft>
                      </a:pPr>
                      <a:r>
                        <a:rPr lang="es-MX"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Carrera</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gridSpan="3">
                  <a:txBody>
                    <a:bodyPr/>
                    <a:lstStyle/>
                    <a:p>
                      <a:pPr algn="ctr">
                        <a:lnSpc>
                          <a:spcPct val="107000"/>
                        </a:lnSpc>
                        <a:spcAft>
                          <a:spcPts val="0"/>
                        </a:spcAft>
                      </a:pPr>
                      <a:r>
                        <a:rPr lang="es-MX"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Número de</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Alumnos</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ES"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Instituciones Beneficiadas</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64610">
                <a:tc>
                  <a:txBody>
                    <a:bodyPr/>
                    <a:lstStyle/>
                    <a:p>
                      <a:pPr algn="l">
                        <a:lnSpc>
                          <a:spcPct val="107000"/>
                        </a:lnSpc>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1100" b="0" dirty="0">
                          <a:effectLst/>
                          <a:latin typeface="Arial" panose="020B0604020202020204" pitchFamily="34" charset="0"/>
                          <a:ea typeface="Times New Roman" panose="02020603050405020304" pitchFamily="18" charset="0"/>
                          <a:cs typeface="Arial" panose="020B0604020202020204" pitchFamily="34" charset="0"/>
                        </a:rPr>
                        <a:t>Hombres</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1100" b="0" dirty="0">
                          <a:effectLst/>
                          <a:latin typeface="Arial" panose="020B0604020202020204" pitchFamily="34" charset="0"/>
                          <a:ea typeface="Times New Roman" panose="02020603050405020304" pitchFamily="18" charset="0"/>
                          <a:cs typeface="Arial" panose="020B0604020202020204" pitchFamily="34" charset="0"/>
                        </a:rPr>
                        <a:t>Mujeres</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1100" b="0"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86213">
                <a:tc>
                  <a:txBody>
                    <a:bodyPr/>
                    <a:lstStyle/>
                    <a:p>
                      <a:pPr algn="l">
                        <a:lnSpc>
                          <a:spcPct val="150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LICENCIATURA EN ADMINISTRACIÓN</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28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71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51</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107">
                <a:tc>
                  <a:txBody>
                    <a:bodyPr/>
                    <a:lstStyle/>
                    <a:p>
                      <a:pPr algn="l">
                        <a:lnSpc>
                          <a:spcPct val="150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ARQUITECTURA</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13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7</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213">
                <a:tc>
                  <a:txBody>
                    <a:bodyPr/>
                    <a:lstStyle/>
                    <a:p>
                      <a:pPr algn="l">
                        <a:lnSpc>
                          <a:spcPct val="150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INGENIERÍA EN INDUSTRIAS ALIMENTARIAS</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0</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6213">
                <a:tc>
                  <a:txBody>
                    <a:bodyPr/>
                    <a:lstStyle/>
                    <a:p>
                      <a:pPr algn="l">
                        <a:lnSpc>
                          <a:spcPct val="150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INGENIERÍA EN GESTIÓN EMPRESARIAL</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15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31</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6213">
                <a:tc>
                  <a:txBody>
                    <a:bodyPr/>
                    <a:lstStyle/>
                    <a:p>
                      <a:pPr algn="l">
                        <a:lnSpc>
                          <a:spcPct val="150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INGENIERÍA EN SISTEMAS COMPUTACIONALES</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6</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107">
                <a:tc>
                  <a:txBody>
                    <a:bodyPr/>
                    <a:lstStyle/>
                    <a:p>
                      <a:pPr algn="ctr">
                        <a:lnSpc>
                          <a:spcPct val="150000"/>
                        </a:lnSpc>
                        <a:spcAft>
                          <a:spcPts val="0"/>
                        </a:spcAft>
                      </a:pPr>
                      <a:r>
                        <a:rPr lang="es-ES" sz="1200" b="0" cap="all"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58</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68</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126</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algn="ctr" defTabSz="914400" rtl="0" eaLnBrk="1" latinLnBrk="0" hangingPunct="1">
                        <a:lnSpc>
                          <a:spcPct val="107000"/>
                        </a:lnSpc>
                        <a:spcAft>
                          <a:spcPts val="0"/>
                        </a:spcAft>
                      </a:pPr>
                      <a:r>
                        <a:rPr lang="es-MX"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7"/>
                  </a:ext>
                </a:extLst>
              </a:tr>
            </a:tbl>
          </a:graphicData>
        </a:graphic>
      </p:graphicFrame>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116632"/>
            <a:ext cx="7591425" cy="1187579"/>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7660" y="1628800"/>
            <a:ext cx="9144000" cy="142876"/>
          </a:xfrm>
          <a:prstGeom prst="rect">
            <a:avLst/>
          </a:prstGeom>
          <a:noFill/>
          <a:ln>
            <a:noFill/>
          </a:ln>
        </p:spPr>
      </p:pic>
    </p:spTree>
    <p:extLst>
      <p:ext uri="{BB962C8B-B14F-4D97-AF65-F5344CB8AC3E}">
        <p14:creationId xmlns:p14="http://schemas.microsoft.com/office/powerpoint/2010/main" val="7661995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39552" y="1268760"/>
            <a:ext cx="3437672" cy="369332"/>
          </a:xfrm>
          <a:prstGeom prst="rect">
            <a:avLst/>
          </a:prstGeom>
        </p:spPr>
        <p:txBody>
          <a:bodyPr wrap="none">
            <a:spAutoFit/>
          </a:bodyPr>
          <a:lstStyle/>
          <a:p>
            <a:r>
              <a:rPr lang="es-MX" b="1" dirty="0">
                <a:solidFill>
                  <a:srgbClr val="000000"/>
                </a:solidFill>
                <a:latin typeface="Arial" panose="020B0604020202020204" pitchFamily="34" charset="0"/>
                <a:cs typeface="Arial" panose="020B0604020202020204" pitchFamily="34" charset="0"/>
              </a:rPr>
              <a:t>REPRESENTACIÓN GRÁFICA</a:t>
            </a:r>
            <a:endParaRPr lang="es-MX" dirty="0">
              <a:latin typeface="Arial" panose="020B060402020202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4EEC320F-8B83-4179-988A-4349F0D543BE}"/>
              </a:ext>
            </a:extLst>
          </p:cNvPr>
          <p:cNvGraphicFramePr>
            <a:graphicFrameLocks/>
          </p:cNvGraphicFramePr>
          <p:nvPr>
            <p:extLst>
              <p:ext uri="{D42A27DB-BD31-4B8C-83A1-F6EECF244321}">
                <p14:modId xmlns:p14="http://schemas.microsoft.com/office/powerpoint/2010/main" val="1825556228"/>
              </p:ext>
            </p:extLst>
          </p:nvPr>
        </p:nvGraphicFramePr>
        <p:xfrm>
          <a:off x="251520" y="1700808"/>
          <a:ext cx="8568952" cy="4536504"/>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n 13"/>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55576" y="116632"/>
            <a:ext cx="7591425" cy="1187579"/>
          </a:xfrm>
          <a:prstGeom prst="rect">
            <a:avLst/>
          </a:prstGeom>
          <a:ln>
            <a:noFill/>
          </a:ln>
          <a:extLst>
            <a:ext uri="{53640926-AAD7-44D8-BBD7-CCE9431645EC}">
              <a14:shadowObscured xmlns:a14="http://schemas.microsoft.com/office/drawing/2010/main"/>
            </a:ext>
          </a:extLst>
        </p:spPr>
      </p:pic>
      <p:pic>
        <p:nvPicPr>
          <p:cNvPr id="15" name="Picture 22" descr="C:\Users\Administrador\Desktop\Div Desarrollo Academico\Folleto Lab Julio\banda.png"/>
          <p:cNvPicPr>
            <a:picLocks noChangeAspect="1" noChangeArrowheads="1"/>
          </p:cNvPicPr>
          <p:nvPr/>
        </p:nvPicPr>
        <p:blipFill>
          <a:blip r:embed="rId4"/>
          <a:stretch>
            <a:fillRect/>
          </a:stretch>
        </p:blipFill>
        <p:spPr bwMode="auto">
          <a:xfrm>
            <a:off x="-7660" y="1628800"/>
            <a:ext cx="9144000" cy="142876"/>
          </a:xfrm>
          <a:prstGeom prst="rect">
            <a:avLst/>
          </a:prstGeom>
          <a:noFill/>
          <a:ln>
            <a:noFill/>
          </a:ln>
        </p:spPr>
      </p:pic>
    </p:spTree>
    <p:extLst>
      <p:ext uri="{BB962C8B-B14F-4D97-AF65-F5344CB8AC3E}">
        <p14:creationId xmlns:p14="http://schemas.microsoft.com/office/powerpoint/2010/main" val="18063966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2 CuadroTexto"/>
          <p:cNvSpPr txBox="1">
            <a:spLocks noChangeArrowheads="1"/>
          </p:cNvSpPr>
          <p:nvPr/>
        </p:nvSpPr>
        <p:spPr bwMode="auto">
          <a:xfrm>
            <a:off x="395535" y="2924944"/>
            <a:ext cx="8352929" cy="1107996"/>
          </a:xfrm>
          <a:prstGeom prst="rect">
            <a:avLst/>
          </a:prstGeom>
          <a:noFill/>
          <a:ln w="9525">
            <a:noFill/>
            <a:miter lim="800000"/>
            <a:headEnd/>
            <a:tailEnd/>
          </a:ln>
        </p:spPr>
        <p:txBody>
          <a:bodyPr wrap="square">
            <a:spAutoFit/>
          </a:bodyPr>
          <a:lstStyle/>
          <a:p>
            <a:pPr algn="ctr">
              <a:spcAft>
                <a:spcPts val="0"/>
              </a:spcAft>
            </a:pPr>
            <a:r>
              <a:rPr lang="es-MX" sz="5400" b="1" dirty="0">
                <a:latin typeface="Arial" panose="020B0604020202020204" pitchFamily="34" charset="0"/>
                <a:ea typeface="Times New Roman" panose="02020603050405020304" pitchFamily="18" charset="0"/>
                <a:cs typeface="Arial" panose="020B0604020202020204" pitchFamily="34" charset="0"/>
              </a:rPr>
              <a:t>VISITAS A EMPRESAS</a:t>
            </a:r>
          </a:p>
          <a:p>
            <a:pPr algn="ctr"/>
            <a:endParaRPr lang="es-MX" sz="1200" dirty="0">
              <a:solidFill>
                <a:schemeClr val="bg1"/>
              </a:solidFill>
              <a:latin typeface="Arial Black" pitchFamily="34" charset="0"/>
            </a:endParaRPr>
          </a:p>
        </p:txBody>
      </p:sp>
    </p:spTree>
    <p:extLst>
      <p:ext uri="{BB962C8B-B14F-4D97-AF65-F5344CB8AC3E}">
        <p14:creationId xmlns:p14="http://schemas.microsoft.com/office/powerpoint/2010/main" val="14147173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19672" y="935433"/>
            <a:ext cx="5741700" cy="369332"/>
          </a:xfrm>
          <a:prstGeom prst="rect">
            <a:avLst/>
          </a:prstGeom>
        </p:spPr>
        <p:txBody>
          <a:bodyPr wrap="none">
            <a:spAutoFit/>
          </a:bodyPr>
          <a:lstStyle/>
          <a:p>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VISITAS A EMPRESAS AGOSTO 2015-ENERO 2016</a:t>
            </a:r>
            <a:endParaRPr lang="es-MX" dirty="0">
              <a:latin typeface="Arial" panose="020B0604020202020204" pitchFamily="34" charset="0"/>
              <a:cs typeface="Arial" panose="020B0604020202020204" pitchFamily="34"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116633"/>
            <a:ext cx="7591425" cy="864096"/>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0" y="1273441"/>
            <a:ext cx="9144000" cy="142876"/>
          </a:xfrm>
          <a:prstGeom prst="rect">
            <a:avLst/>
          </a:prstGeom>
          <a:noFill/>
          <a:ln>
            <a:noFill/>
          </a:ln>
        </p:spPr>
      </p:pic>
      <p:graphicFrame>
        <p:nvGraphicFramePr>
          <p:cNvPr id="7" name="Tabla 6"/>
          <p:cNvGraphicFramePr>
            <a:graphicFrameLocks noGrp="1"/>
          </p:cNvGraphicFramePr>
          <p:nvPr>
            <p:extLst>
              <p:ext uri="{D42A27DB-BD31-4B8C-83A1-F6EECF244321}">
                <p14:modId xmlns:p14="http://schemas.microsoft.com/office/powerpoint/2010/main" val="4064737152"/>
              </p:ext>
            </p:extLst>
          </p:nvPr>
        </p:nvGraphicFramePr>
        <p:xfrm>
          <a:off x="1043608" y="1709032"/>
          <a:ext cx="7128791" cy="4888318"/>
        </p:xfrm>
        <a:graphic>
          <a:graphicData uri="http://schemas.openxmlformats.org/drawingml/2006/table">
            <a:tbl>
              <a:tblPr firstRow="1" firstCol="1" lastRow="1" lastCol="1" bandRow="1" bandCol="1"/>
              <a:tblGrid>
                <a:gridCol w="2141570">
                  <a:extLst>
                    <a:ext uri="{9D8B030D-6E8A-4147-A177-3AD203B41FA5}">
                      <a16:colId xmlns:a16="http://schemas.microsoft.com/office/drawing/2014/main" val="20000"/>
                    </a:ext>
                  </a:extLst>
                </a:gridCol>
                <a:gridCol w="1320147">
                  <a:extLst>
                    <a:ext uri="{9D8B030D-6E8A-4147-A177-3AD203B41FA5}">
                      <a16:colId xmlns:a16="http://schemas.microsoft.com/office/drawing/2014/main" val="20001"/>
                    </a:ext>
                  </a:extLst>
                </a:gridCol>
                <a:gridCol w="2053561">
                  <a:extLst>
                    <a:ext uri="{9D8B030D-6E8A-4147-A177-3AD203B41FA5}">
                      <a16:colId xmlns:a16="http://schemas.microsoft.com/office/drawing/2014/main" val="20002"/>
                    </a:ext>
                  </a:extLst>
                </a:gridCol>
                <a:gridCol w="1613513">
                  <a:extLst>
                    <a:ext uri="{9D8B030D-6E8A-4147-A177-3AD203B41FA5}">
                      <a16:colId xmlns:a16="http://schemas.microsoft.com/office/drawing/2014/main" val="20003"/>
                    </a:ext>
                  </a:extLst>
                </a:gridCol>
              </a:tblGrid>
              <a:tr h="388286">
                <a:tc gridSpan="2">
                  <a:txBody>
                    <a:bodyPr/>
                    <a:lstStyle/>
                    <a:p>
                      <a:pPr algn="ctr">
                        <a:lnSpc>
                          <a:spcPct val="107000"/>
                        </a:lnSpc>
                        <a:spcAft>
                          <a:spcPts val="0"/>
                        </a:spcAft>
                      </a:pPr>
                      <a:r>
                        <a:rPr lang="es-MX" sz="1100" dirty="0">
                          <a:solidFill>
                            <a:schemeClr val="bg1"/>
                          </a:solidFill>
                          <a:effectLst/>
                          <a:latin typeface="Soberana Sans Light" panose="02000000000000000000" pitchFamily="50" charset="0"/>
                          <a:ea typeface="Times New Roman" panose="02020603050405020304" pitchFamily="18" charset="0"/>
                        </a:rPr>
                        <a:t>Visitas Recibidas</a:t>
                      </a:r>
                      <a:endParaRPr lang="es-MX" sz="1200" dirty="0">
                        <a:solidFill>
                          <a:schemeClr val="bg1"/>
                        </a:solidFill>
                        <a:effectLst/>
                        <a:latin typeface="Soberana Sans Light" panose="02000000000000000000" pitchFamily="50"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a:txBody>
                    <a:bodyPr/>
                    <a:lstStyle/>
                    <a:p>
                      <a:pPr algn="ctr">
                        <a:lnSpc>
                          <a:spcPct val="107000"/>
                        </a:lnSpc>
                        <a:spcAft>
                          <a:spcPts val="0"/>
                        </a:spcAft>
                      </a:pPr>
                      <a:r>
                        <a:rPr lang="es-MX" sz="1100" dirty="0">
                          <a:solidFill>
                            <a:schemeClr val="bg1"/>
                          </a:solidFill>
                          <a:effectLst/>
                          <a:latin typeface="Soberana Sans Light" panose="02000000000000000000" pitchFamily="50" charset="0"/>
                          <a:ea typeface="Times New Roman" panose="02020603050405020304" pitchFamily="18" charset="0"/>
                        </a:rPr>
                        <a:t>Visitas Realizadas</a:t>
                      </a:r>
                      <a:endParaRPr lang="es-MX" sz="1200" dirty="0">
                        <a:solidFill>
                          <a:schemeClr val="bg1"/>
                        </a:solidFill>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endParaRPr lang="es-MX"/>
                    </a:p>
                  </a:txBody>
                  <a:tcPr>
                    <a:lnL w="19050" cap="flat" cmpd="dbl"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435265">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Institución</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Número de Alumnos</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Institución/Empresa</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Número de Alumnos</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B w="19050" cap="flat" cmpd="dbl"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1194">
                <a:tc>
                  <a:txBody>
                    <a:bodyPr/>
                    <a:lstStyle/>
                    <a:p>
                      <a:pPr>
                        <a:lnSpc>
                          <a:spcPct val="107000"/>
                        </a:lnSpc>
                        <a:spcAft>
                          <a:spcPts val="0"/>
                        </a:spcAft>
                      </a:pPr>
                      <a:r>
                        <a:rPr lang="es-MX" sz="1200" b="1" u="none" strike="noStrike">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u="none" strike="noStrike" dirty="0">
                          <a:effectLst/>
                          <a:latin typeface="Soberana Sans Light" panose="02000000000000000000" pitchFamily="50" charset="0"/>
                          <a:ea typeface="Times New Roman" panose="02020603050405020304" pitchFamily="18" charset="0"/>
                        </a:rPr>
                        <a:t> </a:t>
                      </a:r>
                      <a:endParaRPr lang="es-MX" sz="1200" dirty="0">
                        <a:effectLst/>
                        <a:latin typeface="Soberana Sans Light" panose="02000000000000000000" pitchFamily="50"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u="none" strike="noStrike">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u="none" strike="noStrike">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5265">
                <a:tc>
                  <a:txBody>
                    <a:bodyPr/>
                    <a:lstStyle/>
                    <a:p>
                      <a:pP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Primaria Valentín Gómez Farías</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21</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Bebidas Tecomates Del Valle</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Soberana Sans Light" panose="02000000000000000000" pitchFamily="50" charset="0"/>
                          <a:ea typeface="Times New Roman" panose="02020603050405020304" pitchFamily="18" charset="0"/>
                        </a:rPr>
                        <a:t>10</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0532">
                <a:tc>
                  <a:txBody>
                    <a:bodyPr/>
                    <a:lstStyle/>
                    <a:p>
                      <a:pP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Secundaria Vicente Guerrero</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38</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dirty="0">
                          <a:effectLst/>
                          <a:latin typeface="Soberana Sans Light" panose="02000000000000000000" pitchFamily="50" charset="0"/>
                          <a:ea typeface="Times New Roman" panose="02020603050405020304" pitchFamily="18" charset="0"/>
                        </a:rPr>
                        <a:t>Instituto Nacional de Investigaciones Forestales, Agrícolas y Pecuarias (INIFAP)</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22</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5265">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Primaria Revolución Mexicana</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Soberana Sans Light" panose="02000000000000000000" pitchFamily="50" charset="0"/>
                          <a:ea typeface="Times New Roman" panose="02020603050405020304" pitchFamily="18" charset="0"/>
                        </a:rPr>
                        <a:t>54</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dirty="0">
                          <a:effectLst/>
                          <a:latin typeface="Soberana Sans Light" panose="02000000000000000000" pitchFamily="50" charset="0"/>
                          <a:ea typeface="Times New Roman" panose="02020603050405020304" pitchFamily="18" charset="0"/>
                        </a:rPr>
                        <a:t>Instituto Mexicano de la Propiedad Industrial</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30</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5265">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Primaria Plan de Ayala</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Soberana Sans Light" panose="02000000000000000000" pitchFamily="50" charset="0"/>
                          <a:ea typeface="Times New Roman" panose="02020603050405020304" pitchFamily="18" charset="0"/>
                        </a:rPr>
                        <a:t>70</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VERSA, Muebles para Oficina</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40</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5265">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Secundaria No. 165</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Soberana Sans Light" panose="02000000000000000000" pitchFamily="50" charset="0"/>
                          <a:ea typeface="Times New Roman" panose="02020603050405020304" pitchFamily="18" charset="0"/>
                        </a:rPr>
                        <a:t>34</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Agencia Aduanal Hugo Herrera/Ámbar Sámano</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25</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6283">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Primaria Aquiles Serdán</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49</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Mundo “José Cuervo”</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33</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6283">
                <a:tc>
                  <a:txBody>
                    <a:bodyPr/>
                    <a:lstStyle/>
                    <a:p>
                      <a:pPr>
                        <a:lnSpc>
                          <a:spcPct val="107000"/>
                        </a:lnSpc>
                        <a:spcAft>
                          <a:spcPts val="0"/>
                        </a:spcAft>
                      </a:pPr>
                      <a:r>
                        <a:rPr lang="es-MX" sz="1000">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a:effectLst/>
                          <a:latin typeface="Soberana Sans Light" panose="02000000000000000000" pitchFamily="50" charset="0"/>
                          <a:ea typeface="Times New Roman" panose="02020603050405020304" pitchFamily="18" charset="0"/>
                        </a:rPr>
                        <a:t>IBM Campus Guadalajara</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Soberana Sans Light" panose="02000000000000000000" pitchFamily="50" charset="0"/>
                          <a:ea typeface="Times New Roman" panose="02020603050405020304" pitchFamily="18" charset="0"/>
                        </a:rPr>
                        <a:t>25</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9415">
                <a:tc>
                  <a:txBody>
                    <a:bodyPr/>
                    <a:lstStyle/>
                    <a:p>
                      <a:pPr algn="ctr">
                        <a:lnSpc>
                          <a:spcPct val="107000"/>
                        </a:lnSpc>
                        <a:spcAft>
                          <a:spcPts val="0"/>
                        </a:spcAft>
                      </a:pPr>
                      <a:r>
                        <a:rPr lang="es-MX" sz="1100" b="1" dirty="0">
                          <a:effectLst/>
                          <a:latin typeface="Soberana Sans Light" panose="02000000000000000000" pitchFamily="50" charset="0"/>
                          <a:ea typeface="Times New Roman" panose="02020603050405020304" pitchFamily="18" charset="0"/>
                        </a:rPr>
                        <a:t>TOTAL</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a:effectLst/>
                          <a:latin typeface="Soberana Sans Light" panose="02000000000000000000" pitchFamily="50" charset="0"/>
                          <a:ea typeface="Times New Roman" panose="02020603050405020304" pitchFamily="18" charset="0"/>
                        </a:rPr>
                        <a:t>266</a:t>
                      </a:r>
                      <a:endParaRPr lang="es-MX" sz="120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dirty="0">
                          <a:effectLst/>
                          <a:latin typeface="Soberana Sans Light" panose="02000000000000000000" pitchFamily="50" charset="0"/>
                          <a:ea typeface="Times New Roman" panose="02020603050405020304" pitchFamily="18" charset="0"/>
                        </a:rPr>
                        <a:t>TOTAL</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dirty="0">
                          <a:effectLst/>
                          <a:latin typeface="Soberana Sans Light" panose="02000000000000000000" pitchFamily="50" charset="0"/>
                          <a:ea typeface="Times New Roman" panose="02020603050405020304" pitchFamily="18" charset="0"/>
                        </a:rPr>
                        <a:t>185</a:t>
                      </a:r>
                      <a:endParaRPr lang="es-MX" sz="1200" dirty="0">
                        <a:effectLst/>
                        <a:latin typeface="Soberana Sans Light" panose="02000000000000000000" pitchFamily="50"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46062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19672" y="935433"/>
            <a:ext cx="5741700" cy="369332"/>
          </a:xfrm>
          <a:prstGeom prst="rect">
            <a:avLst/>
          </a:prstGeom>
        </p:spPr>
        <p:txBody>
          <a:bodyPr wrap="none">
            <a:spAutoFit/>
          </a:bodyPr>
          <a:lstStyle/>
          <a:p>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VISITAS A EMPRESAS AGOSTO 2015-ENERO 2016</a:t>
            </a:r>
            <a:endParaRPr lang="es-MX"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954388832"/>
              </p:ext>
            </p:extLst>
          </p:nvPr>
        </p:nvGraphicFramePr>
        <p:xfrm>
          <a:off x="565347" y="1597477"/>
          <a:ext cx="7971882" cy="5139776"/>
        </p:xfrm>
        <a:graphic>
          <a:graphicData uri="http://schemas.openxmlformats.org/drawingml/2006/table">
            <a:tbl>
              <a:tblPr firstRow="1" firstCol="1" lastRow="1" lastCol="1" bandRow="1" bandCol="1"/>
              <a:tblGrid>
                <a:gridCol w="2394845">
                  <a:extLst>
                    <a:ext uri="{9D8B030D-6E8A-4147-A177-3AD203B41FA5}">
                      <a16:colId xmlns:a16="http://schemas.microsoft.com/office/drawing/2014/main" val="20000"/>
                    </a:ext>
                  </a:extLst>
                </a:gridCol>
                <a:gridCol w="1476274">
                  <a:extLst>
                    <a:ext uri="{9D8B030D-6E8A-4147-A177-3AD203B41FA5}">
                      <a16:colId xmlns:a16="http://schemas.microsoft.com/office/drawing/2014/main" val="20001"/>
                    </a:ext>
                  </a:extLst>
                </a:gridCol>
                <a:gridCol w="2296427">
                  <a:extLst>
                    <a:ext uri="{9D8B030D-6E8A-4147-A177-3AD203B41FA5}">
                      <a16:colId xmlns:a16="http://schemas.microsoft.com/office/drawing/2014/main" val="20002"/>
                    </a:ext>
                  </a:extLst>
                </a:gridCol>
                <a:gridCol w="1804336">
                  <a:extLst>
                    <a:ext uri="{9D8B030D-6E8A-4147-A177-3AD203B41FA5}">
                      <a16:colId xmlns:a16="http://schemas.microsoft.com/office/drawing/2014/main" val="20003"/>
                    </a:ext>
                  </a:extLst>
                </a:gridCol>
              </a:tblGrid>
              <a:tr h="211824">
                <a:tc gridSpan="2">
                  <a:txBody>
                    <a:bodyPr/>
                    <a:lstStyle/>
                    <a:p>
                      <a:pPr algn="ctr">
                        <a:lnSpc>
                          <a:spcPct val="107000"/>
                        </a:lnSpc>
                        <a:spcAft>
                          <a:spcPts val="0"/>
                        </a:spcAft>
                      </a:pPr>
                      <a:r>
                        <a:rPr lang="es-MX"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Visitas Recibidas</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gridSpan="2">
                  <a:txBody>
                    <a:bodyPr/>
                    <a:lstStyle/>
                    <a:p>
                      <a:pPr algn="ctr">
                        <a:lnSpc>
                          <a:spcPct val="107000"/>
                        </a:lnSpc>
                        <a:spcAft>
                          <a:spcPts val="0"/>
                        </a:spcAft>
                      </a:pPr>
                      <a:r>
                        <a:rPr lang="es-MX"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Visitas Realizadas</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extLst>
                  <a:ext uri="{0D108BD9-81ED-4DB2-BD59-A6C34878D82A}">
                    <a16:rowId xmlns:a16="http://schemas.microsoft.com/office/drawing/2014/main" val="10000"/>
                  </a:ext>
                </a:extLst>
              </a:tr>
              <a:tr h="385105">
                <a:tc>
                  <a:txBody>
                    <a:bodyPr/>
                    <a:lstStyle/>
                    <a:p>
                      <a:pPr algn="ctr">
                        <a:lnSpc>
                          <a:spcPct val="107000"/>
                        </a:lnSpc>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Institución</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Número de Alumnos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Institución/Empresa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Número de Alumnos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23151">
                <a:tc>
                  <a:txBody>
                    <a:bodyPr/>
                    <a:lstStyle/>
                    <a:p>
                      <a:pPr>
                        <a:lnSpc>
                          <a:spcPct val="107000"/>
                        </a:lnSpc>
                        <a:spcAft>
                          <a:spcPts val="0"/>
                        </a:spcAft>
                      </a:pPr>
                      <a:r>
                        <a:rPr lang="es-MX" sz="1200" b="1"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s-MX"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s-MX"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2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105">
                <a:tc>
                  <a:txBody>
                    <a:bodyPr/>
                    <a:lstStyle/>
                    <a:p>
                      <a:pPr>
                        <a:lnSpc>
                          <a:spcPct val="107000"/>
                        </a:lnSpc>
                        <a:spcAft>
                          <a:spcPts val="0"/>
                        </a:spcAft>
                      </a:pPr>
                      <a:r>
                        <a:rPr lang="es-MX" sz="1000" dirty="0">
                          <a:effectLst/>
                          <a:latin typeface="Arial" panose="020B0604020202020204" pitchFamily="34" charset="0"/>
                          <a:ea typeface="Times New Roman" panose="02020603050405020304" pitchFamily="18" charset="0"/>
                        </a:rPr>
                        <a:t>COBAEJ, EMSAD No. 30, Punta </a:t>
                      </a:r>
                      <a:r>
                        <a:rPr lang="es-MX" sz="1000" dirty="0" err="1">
                          <a:effectLst/>
                          <a:latin typeface="Arial" panose="020B0604020202020204" pitchFamily="34" charset="0"/>
                          <a:ea typeface="Times New Roman" panose="02020603050405020304" pitchFamily="18" charset="0"/>
                        </a:rPr>
                        <a:t>Perula</a:t>
                      </a:r>
                      <a:r>
                        <a:rPr lang="es-MX" sz="1000" dirty="0">
                          <a:effectLst/>
                          <a:latin typeface="Arial" panose="020B0604020202020204" pitchFamily="34" charset="0"/>
                          <a:ea typeface="Times New Roman" panose="02020603050405020304" pitchFamily="18" charset="0"/>
                        </a:rPr>
                        <a:t>, La Huerta</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Frigorizados La Huerta, Aguascalientes, Ags.</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16</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3056">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Modulo Cuautitlán de la E.P.R. de Casimiro Castillo, U. de G.</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25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dirty="0">
                          <a:effectLst/>
                          <a:latin typeface="Arial" panose="020B0604020202020204" pitchFamily="34" charset="0"/>
                          <a:ea typeface="Times New Roman" panose="02020603050405020304" pitchFamily="18" charset="0"/>
                        </a:rPr>
                        <a:t>Mueblería Diana, La Huerta, Jal.</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25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105">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COBAEJ, EMSAD No. 65, Zapotán, Villa Purificación</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0</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000">
                          <a:effectLst/>
                          <a:latin typeface="Arial" panose="020B0604020202020204" pitchFamily="34" charset="0"/>
                          <a:ea typeface="Times New Roman" panose="02020603050405020304" pitchFamily="18" charset="0"/>
                        </a:rPr>
                        <a:t>Planta Marínela de Occidente, Guadalajara, Jal.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32</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105">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COBAEJ, EMSAD, Carreón, Villa Purificación</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15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LICONSA, Planta Colima, Col.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105">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COBAEJ, EMSAD No. 21, Campo Acosta, Tomatlán</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35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H. Ayuntamiento de Casimiro Castillo, Jal.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12</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4845">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COBAEJ, EMSAD, Cedros, Minatitlán, Col.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23</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Embotelladora Coca Cola de Colima, Col.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35</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3490">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COBAEJ, EMSAD, Paticajo, Minatitlán, Col.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Embotelladora Coca Cola de Colima, Col.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9</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1824">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Centro de Bachillerato Tecnológico Agropecuario 127. </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80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Planta Bimbo de Occidente, Guadalajara, Jal. </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33</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11824">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EMSAD San Rafael de los Moreno</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25</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C.I.O. de León, Guanajuato</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19</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11824">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Yakult Planta Guadalajara.</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1824">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Cervecería Modelo, Guadalajara, Jal.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12</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211824">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Dulces Vero, Guadalajara, Jal.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24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11824">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s-MX" sz="1000">
                          <a:effectLst/>
                          <a:latin typeface="Arial" panose="020B0604020202020204" pitchFamily="34" charset="0"/>
                          <a:ea typeface="Times New Roman" panose="02020603050405020304" pitchFamily="18" charset="0"/>
                        </a:rPr>
                        <a:t>Estación de Biología, Chamela, La Huerta, Jal.</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MX" sz="1000" dirty="0">
                          <a:effectLst/>
                          <a:latin typeface="Arial" panose="020B0604020202020204" pitchFamily="34" charset="0"/>
                          <a:ea typeface="Times New Roman" panose="02020603050405020304" pitchFamily="18" charset="0"/>
                        </a:rPr>
                        <a:t>20</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11824">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267</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281</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6"/>
                  </a:ext>
                </a:extLst>
              </a:tr>
            </a:tbl>
          </a:graphicData>
        </a:graphic>
      </p:graphicFrame>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116633"/>
            <a:ext cx="7591425" cy="864096"/>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0" y="1273441"/>
            <a:ext cx="9144000" cy="142876"/>
          </a:xfrm>
          <a:prstGeom prst="rect">
            <a:avLst/>
          </a:prstGeom>
          <a:noFill/>
          <a:ln>
            <a:noFill/>
          </a:ln>
        </p:spPr>
      </p:pic>
    </p:spTree>
    <p:extLst>
      <p:ext uri="{BB962C8B-B14F-4D97-AF65-F5344CB8AC3E}">
        <p14:creationId xmlns:p14="http://schemas.microsoft.com/office/powerpoint/2010/main" val="38245951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395535" y="2852936"/>
            <a:ext cx="8352929" cy="1292662"/>
          </a:xfrm>
          <a:prstGeom prst="rect">
            <a:avLst/>
          </a:prstGeom>
          <a:noFill/>
          <a:ln w="9525">
            <a:noFill/>
            <a:miter lim="800000"/>
            <a:headEnd/>
            <a:tailEnd/>
          </a:ln>
        </p:spPr>
        <p:txBody>
          <a:bodyPr wrap="square">
            <a:spAutoFit/>
          </a:bodyPr>
          <a:lstStyle/>
          <a:p>
            <a:pPr algn="ctr">
              <a:spcAft>
                <a:spcPts val="0"/>
              </a:spcAft>
            </a:pPr>
            <a:r>
              <a:rPr lang="es-MX" sz="6600" b="1" dirty="0">
                <a:latin typeface="Arial" panose="020B0604020202020204" pitchFamily="34" charset="0"/>
                <a:ea typeface="Times New Roman" panose="02020603050405020304" pitchFamily="18" charset="0"/>
                <a:cs typeface="Arial" panose="020B0604020202020204" pitchFamily="34" charset="0"/>
              </a:rPr>
              <a:t>Egresados</a:t>
            </a:r>
          </a:p>
          <a:p>
            <a:pPr algn="ctr"/>
            <a:endParaRPr lang="es-MX" sz="1200" dirty="0">
              <a:solidFill>
                <a:schemeClr val="bg1"/>
              </a:solidFill>
              <a:latin typeface="Arial Black" pitchFamily="34" charset="0"/>
            </a:endParaRPr>
          </a:p>
        </p:txBody>
      </p:sp>
    </p:spTree>
    <p:extLst>
      <p:ext uri="{BB962C8B-B14F-4D97-AF65-F5344CB8AC3E}">
        <p14:creationId xmlns:p14="http://schemas.microsoft.com/office/powerpoint/2010/main" val="37932064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27784" y="1330182"/>
            <a:ext cx="3719929" cy="584775"/>
          </a:xfrm>
          <a:prstGeom prst="rect">
            <a:avLst/>
          </a:prstGeom>
        </p:spPr>
        <p:txBody>
          <a:bodyPr wrap="none">
            <a:spAutoFit/>
          </a:bodyPr>
          <a:lstStyle/>
          <a:p>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SEGUIMIENTO DE EGRESADOS</a:t>
            </a:r>
          </a:p>
          <a:p>
            <a:pPr algn="ctr"/>
            <a:r>
              <a:rPr lang="es-MX" sz="1400" dirty="0">
                <a:latin typeface="Arial" panose="020B0604020202020204" pitchFamily="34" charset="0"/>
                <a:cs typeface="Arial" panose="020B0604020202020204" pitchFamily="34" charset="0"/>
              </a:rPr>
              <a:t>Ciclo escolar 2015-2016</a:t>
            </a:r>
          </a:p>
        </p:txBody>
      </p:sp>
      <p:graphicFrame>
        <p:nvGraphicFramePr>
          <p:cNvPr id="2" name="Tabla 1"/>
          <p:cNvGraphicFramePr>
            <a:graphicFrameLocks noGrp="1"/>
          </p:cNvGraphicFramePr>
          <p:nvPr>
            <p:extLst>
              <p:ext uri="{D42A27DB-BD31-4B8C-83A1-F6EECF244321}">
                <p14:modId xmlns:p14="http://schemas.microsoft.com/office/powerpoint/2010/main" val="1475364884"/>
              </p:ext>
            </p:extLst>
          </p:nvPr>
        </p:nvGraphicFramePr>
        <p:xfrm>
          <a:off x="827584" y="2348880"/>
          <a:ext cx="7704856" cy="4248471"/>
        </p:xfrm>
        <a:graphic>
          <a:graphicData uri="http://schemas.openxmlformats.org/drawingml/2006/table">
            <a:tbl>
              <a:tblPr firstRow="1" lastRow="1" bandRow="1" bandCol="1"/>
              <a:tblGrid>
                <a:gridCol w="1289692">
                  <a:extLst>
                    <a:ext uri="{9D8B030D-6E8A-4147-A177-3AD203B41FA5}">
                      <a16:colId xmlns:a16="http://schemas.microsoft.com/office/drawing/2014/main" val="20000"/>
                    </a:ext>
                  </a:extLst>
                </a:gridCol>
                <a:gridCol w="993228">
                  <a:extLst>
                    <a:ext uri="{9D8B030D-6E8A-4147-A177-3AD203B41FA5}">
                      <a16:colId xmlns:a16="http://schemas.microsoft.com/office/drawing/2014/main" val="20001"/>
                    </a:ext>
                  </a:extLst>
                </a:gridCol>
                <a:gridCol w="856095">
                  <a:extLst>
                    <a:ext uri="{9D8B030D-6E8A-4147-A177-3AD203B41FA5}">
                      <a16:colId xmlns:a16="http://schemas.microsoft.com/office/drawing/2014/main" val="20002"/>
                    </a:ext>
                  </a:extLst>
                </a:gridCol>
                <a:gridCol w="1070910">
                  <a:extLst>
                    <a:ext uri="{9D8B030D-6E8A-4147-A177-3AD203B41FA5}">
                      <a16:colId xmlns:a16="http://schemas.microsoft.com/office/drawing/2014/main" val="20003"/>
                    </a:ext>
                  </a:extLst>
                </a:gridCol>
                <a:gridCol w="1123228">
                  <a:extLst>
                    <a:ext uri="{9D8B030D-6E8A-4147-A177-3AD203B41FA5}">
                      <a16:colId xmlns:a16="http://schemas.microsoft.com/office/drawing/2014/main" val="20004"/>
                    </a:ext>
                  </a:extLst>
                </a:gridCol>
                <a:gridCol w="787133">
                  <a:extLst>
                    <a:ext uri="{9D8B030D-6E8A-4147-A177-3AD203B41FA5}">
                      <a16:colId xmlns:a16="http://schemas.microsoft.com/office/drawing/2014/main" val="20005"/>
                    </a:ext>
                  </a:extLst>
                </a:gridCol>
                <a:gridCol w="871157">
                  <a:extLst>
                    <a:ext uri="{9D8B030D-6E8A-4147-A177-3AD203B41FA5}">
                      <a16:colId xmlns:a16="http://schemas.microsoft.com/office/drawing/2014/main" val="20006"/>
                    </a:ext>
                  </a:extLst>
                </a:gridCol>
                <a:gridCol w="713413">
                  <a:extLst>
                    <a:ext uri="{9D8B030D-6E8A-4147-A177-3AD203B41FA5}">
                      <a16:colId xmlns:a16="http://schemas.microsoft.com/office/drawing/2014/main" val="20007"/>
                    </a:ext>
                  </a:extLst>
                </a:gridCol>
              </a:tblGrid>
              <a:tr h="1106846">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Carrera</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Egresados</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Titulados</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Trabajan fuera del área de especialidad</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Trabajan en el área de especialidad</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Estudian</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Estudian y Trabajan</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MX"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58072">
                <a:tc>
                  <a:txBody>
                    <a:bodyPr/>
                    <a:lstStyle/>
                    <a:p>
                      <a:pPr algn="ctr">
                        <a:spcAft>
                          <a:spcPts val="0"/>
                        </a:spcAft>
                      </a:pPr>
                      <a:r>
                        <a:rPr lang="es-MX" sz="900" dirty="0">
                          <a:effectLst/>
                          <a:latin typeface="Arial" panose="020B0604020202020204" pitchFamily="34" charset="0"/>
                          <a:ea typeface="Times New Roman" panose="02020603050405020304" pitchFamily="18" charset="0"/>
                          <a:cs typeface="Times New Roman" panose="02020603050405020304" pitchFamily="18" charset="0"/>
                        </a:rPr>
                        <a:t>Lic. en Administración</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55</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48</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48</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7</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b="0" dirty="0">
                          <a:effectLst/>
                          <a:latin typeface="Arial" panose="020B0604020202020204" pitchFamily="34" charset="0"/>
                          <a:ea typeface="Times New Roman" panose="02020603050405020304" pitchFamily="18" charset="0"/>
                          <a:cs typeface="Times New Roman" panose="02020603050405020304" pitchFamily="18" charset="0"/>
                        </a:rPr>
                        <a:t>55</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57557">
                <a:tc>
                  <a:txBody>
                    <a:bodyPr/>
                    <a:lstStyle/>
                    <a:p>
                      <a:pPr algn="ctr">
                        <a:spcAft>
                          <a:spcPts val="0"/>
                        </a:spcAft>
                      </a:pPr>
                      <a:r>
                        <a:rPr lang="es-MX" sz="900" dirty="0">
                          <a:effectLst/>
                          <a:latin typeface="Arial" panose="020B0604020202020204" pitchFamily="34" charset="0"/>
                          <a:ea typeface="Times New Roman" panose="02020603050405020304" pitchFamily="18" charset="0"/>
                          <a:cs typeface="Times New Roman" panose="02020603050405020304" pitchFamily="18" charset="0"/>
                        </a:rPr>
                        <a:t>Ing. En Industrias Alimentarias</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9</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7</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3</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9</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8072">
                <a:tc>
                  <a:txBody>
                    <a:bodyPr/>
                    <a:lstStyle/>
                    <a:p>
                      <a:pPr algn="ctr">
                        <a:spcAft>
                          <a:spcPts val="0"/>
                        </a:spcAft>
                      </a:pPr>
                      <a:r>
                        <a:rPr lang="es-MX" sz="900" dirty="0">
                          <a:effectLst/>
                          <a:latin typeface="Arial" panose="020B0604020202020204" pitchFamily="34" charset="0"/>
                          <a:ea typeface="Times New Roman" panose="02020603050405020304" pitchFamily="18" charset="0"/>
                          <a:cs typeface="Times New Roman" panose="02020603050405020304" pitchFamily="18" charset="0"/>
                        </a:rPr>
                        <a:t>Ing. en Sistemas Computacionales</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3</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1</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17115">
                <a:tc>
                  <a:txBody>
                    <a:bodyPr/>
                    <a:lstStyle/>
                    <a:p>
                      <a:pPr algn="ctr">
                        <a:spcAft>
                          <a:spcPts val="0"/>
                        </a:spcAft>
                      </a:pPr>
                      <a:r>
                        <a:rPr lang="es-MX" sz="900" dirty="0">
                          <a:effectLst/>
                          <a:latin typeface="Arial" panose="020B0604020202020204" pitchFamily="34" charset="0"/>
                          <a:ea typeface="Times New Roman" panose="02020603050405020304" pitchFamily="18" charset="0"/>
                          <a:cs typeface="Times New Roman" panose="02020603050405020304" pitchFamily="18" charset="0"/>
                        </a:rPr>
                        <a:t>Arquitectura</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9</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9</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3422">
                <a:tc>
                  <a:txBody>
                    <a:bodyPr/>
                    <a:lstStyle/>
                    <a:p>
                      <a:pPr algn="ctr">
                        <a:spcAft>
                          <a:spcPts val="0"/>
                        </a:spcAft>
                      </a:pPr>
                      <a:r>
                        <a:rPr lang="es-MX" sz="900" dirty="0">
                          <a:effectLst/>
                          <a:latin typeface="Arial" panose="020B0604020202020204" pitchFamily="34" charset="0"/>
                          <a:ea typeface="Times New Roman" panose="02020603050405020304" pitchFamily="18" charset="0"/>
                          <a:cs typeface="Times New Roman" panose="02020603050405020304" pitchFamily="18" charset="0"/>
                        </a:rPr>
                        <a:t>Ingeniería en Gestión empresarial</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7</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7</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6</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1</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7</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97387">
                <a:tc>
                  <a:txBody>
                    <a:bodyPr/>
                    <a:lstStyle/>
                    <a:p>
                      <a:pPr algn="ctr">
                        <a:spcAft>
                          <a:spcPts val="0"/>
                        </a:spcAft>
                      </a:pPr>
                      <a:r>
                        <a:rPr lang="es-MX" sz="9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84</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70</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61</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16</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84</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6"/>
                  </a:ext>
                </a:extLst>
              </a:tr>
            </a:tbl>
          </a:graphicData>
        </a:graphic>
      </p:graphicFrame>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916832"/>
            <a:ext cx="9144000" cy="142876"/>
          </a:xfrm>
          <a:prstGeom prst="rect">
            <a:avLst/>
          </a:prstGeom>
          <a:noFill/>
          <a:ln>
            <a:noFill/>
          </a:ln>
        </p:spPr>
      </p:pic>
    </p:spTree>
    <p:extLst>
      <p:ext uri="{BB962C8B-B14F-4D97-AF65-F5344CB8AC3E}">
        <p14:creationId xmlns:p14="http://schemas.microsoft.com/office/powerpoint/2010/main" val="96992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395535" y="2780928"/>
            <a:ext cx="8352929" cy="2308324"/>
          </a:xfrm>
          <a:prstGeom prst="rect">
            <a:avLst/>
          </a:prstGeom>
          <a:noFill/>
          <a:ln w="9525">
            <a:noFill/>
            <a:miter lim="800000"/>
            <a:headEnd/>
            <a:tailEnd/>
          </a:ln>
        </p:spPr>
        <p:txBody>
          <a:bodyPr wrap="square">
            <a:spAutoFit/>
          </a:bodyPr>
          <a:lstStyle/>
          <a:p>
            <a:pPr algn="ctr">
              <a:spcAft>
                <a:spcPts val="0"/>
              </a:spcAft>
            </a:pPr>
            <a:r>
              <a:rPr lang="es-MX" sz="7200" b="1" dirty="0">
                <a:latin typeface="Arial" panose="020B0604020202020204" pitchFamily="34" charset="0"/>
                <a:ea typeface="Times New Roman" panose="02020603050405020304" pitchFamily="18" charset="0"/>
                <a:cs typeface="Arial" panose="020B0604020202020204" pitchFamily="34" charset="0"/>
              </a:rPr>
              <a:t>Matrícula</a:t>
            </a:r>
          </a:p>
          <a:p>
            <a:pPr algn="ctr"/>
            <a:endParaRPr lang="es-MX" sz="7200" dirty="0">
              <a:latin typeface="Arial Black" pitchFamily="34" charset="0"/>
            </a:endParaRPr>
          </a:p>
        </p:txBody>
      </p:sp>
    </p:spTree>
    <p:extLst>
      <p:ext uri="{BB962C8B-B14F-4D97-AF65-F5344CB8AC3E}">
        <p14:creationId xmlns:p14="http://schemas.microsoft.com/office/powerpoint/2010/main" val="8318393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9612" y="1152603"/>
            <a:ext cx="3437672" cy="369332"/>
          </a:xfrm>
          <a:prstGeom prst="rect">
            <a:avLst/>
          </a:prstGeom>
        </p:spPr>
        <p:txBody>
          <a:bodyPr wrap="none">
            <a:spAutoFit/>
          </a:bodyPr>
          <a:lstStyle/>
          <a:p>
            <a:r>
              <a:rPr lang="es-MX" b="1" dirty="0">
                <a:solidFill>
                  <a:srgbClr val="000000"/>
                </a:solidFill>
                <a:latin typeface="Arial" panose="020B0604020202020204" pitchFamily="34" charset="0"/>
                <a:cs typeface="Arial" panose="020B0604020202020204" pitchFamily="34" charset="0"/>
              </a:rPr>
              <a:t>REPRESENTACIÓN GRÁFICA</a:t>
            </a:r>
            <a:endParaRPr lang="es-MX" dirty="0">
              <a:latin typeface="Arial" panose="020B0604020202020204" pitchFamily="34" charset="0"/>
              <a:cs typeface="Arial" panose="020B0604020202020204" pitchFamily="34" charset="0"/>
            </a:endParaRPr>
          </a:p>
        </p:txBody>
      </p:sp>
      <p:graphicFrame>
        <p:nvGraphicFramePr>
          <p:cNvPr id="12" name="Gráfico 11"/>
          <p:cNvGraphicFramePr/>
          <p:nvPr>
            <p:extLst>
              <p:ext uri="{D42A27DB-BD31-4B8C-83A1-F6EECF244321}">
                <p14:modId xmlns:p14="http://schemas.microsoft.com/office/powerpoint/2010/main" val="3273814971"/>
              </p:ext>
            </p:extLst>
          </p:nvPr>
        </p:nvGraphicFramePr>
        <p:xfrm>
          <a:off x="611560" y="1700808"/>
          <a:ext cx="7920880"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n 10"/>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3" name="Picture 22" descr="C:\Users\Administrador\Desktop\Div Desarrollo Academico\Folleto Lab Julio\banda.png"/>
          <p:cNvPicPr>
            <a:picLocks noChangeAspect="1" noChangeArrowheads="1"/>
          </p:cNvPicPr>
          <p:nvPr/>
        </p:nvPicPr>
        <p:blipFill>
          <a:blip r:embed="rId4"/>
          <a:stretch>
            <a:fillRect/>
          </a:stretch>
        </p:blipFill>
        <p:spPr bwMode="auto">
          <a:xfrm>
            <a:off x="-36512" y="1485924"/>
            <a:ext cx="9144000" cy="142876"/>
          </a:xfrm>
          <a:prstGeom prst="rect">
            <a:avLst/>
          </a:prstGeom>
          <a:noFill/>
          <a:ln>
            <a:noFill/>
          </a:ln>
        </p:spPr>
      </p:pic>
    </p:spTree>
    <p:extLst>
      <p:ext uri="{BB962C8B-B14F-4D97-AF65-F5344CB8AC3E}">
        <p14:creationId xmlns:p14="http://schemas.microsoft.com/office/powerpoint/2010/main" val="27964578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29188" y="1268760"/>
            <a:ext cx="3685624" cy="369332"/>
          </a:xfrm>
          <a:prstGeom prst="rect">
            <a:avLst/>
          </a:prstGeom>
        </p:spPr>
        <p:txBody>
          <a:bodyPr wrap="none">
            <a:spAutoFit/>
          </a:bodyPr>
          <a:lstStyle/>
          <a:p>
            <a:pPr algn="ctr"/>
            <a:r>
              <a:rPr lang="es-MX" b="1" dirty="0">
                <a:latin typeface="Arial" panose="020B0604020202020204" pitchFamily="34" charset="0"/>
                <a:cs typeface="Arial" panose="020B0604020202020204" pitchFamily="34" charset="0"/>
              </a:rPr>
              <a:t>COLOCACIÓN</a:t>
            </a: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 DE EGRESADOS</a:t>
            </a:r>
            <a:endParaRPr lang="es-MX"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086883310"/>
              </p:ext>
            </p:extLst>
          </p:nvPr>
        </p:nvGraphicFramePr>
        <p:xfrm>
          <a:off x="719572" y="2204864"/>
          <a:ext cx="7704855" cy="3888429"/>
        </p:xfrm>
        <a:graphic>
          <a:graphicData uri="http://schemas.openxmlformats.org/drawingml/2006/table">
            <a:tbl>
              <a:tblPr firstRow="1" firstCol="1" bandRow="1"/>
              <a:tblGrid>
                <a:gridCol w="2291769">
                  <a:extLst>
                    <a:ext uri="{9D8B030D-6E8A-4147-A177-3AD203B41FA5}">
                      <a16:colId xmlns:a16="http://schemas.microsoft.com/office/drawing/2014/main" val="20000"/>
                    </a:ext>
                  </a:extLst>
                </a:gridCol>
                <a:gridCol w="2706543">
                  <a:extLst>
                    <a:ext uri="{9D8B030D-6E8A-4147-A177-3AD203B41FA5}">
                      <a16:colId xmlns:a16="http://schemas.microsoft.com/office/drawing/2014/main" val="20001"/>
                    </a:ext>
                  </a:extLst>
                </a:gridCol>
                <a:gridCol w="2706543">
                  <a:extLst>
                    <a:ext uri="{9D8B030D-6E8A-4147-A177-3AD203B41FA5}">
                      <a16:colId xmlns:a16="http://schemas.microsoft.com/office/drawing/2014/main" val="20002"/>
                    </a:ext>
                  </a:extLst>
                </a:gridCol>
              </a:tblGrid>
              <a:tr h="526083">
                <a:tc rowSpan="2">
                  <a:txBody>
                    <a:bodyPr/>
                    <a:lstStyle/>
                    <a:p>
                      <a:pPr algn="ctr">
                        <a:spcAft>
                          <a:spcPts val="0"/>
                        </a:spcAft>
                      </a:pPr>
                      <a:r>
                        <a:rPr lang="es-MX"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Carrera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gridSpan="2">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p>
                    <a:p>
                      <a:pPr algn="ctr">
                        <a:spcAft>
                          <a:spcPts val="0"/>
                        </a:spcAft>
                      </a:pPr>
                      <a:r>
                        <a:rPr lang="es-MX"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Tiempo promedio de colocación: 6 meses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extLst>
                  <a:ext uri="{0D108BD9-81ED-4DB2-BD59-A6C34878D82A}">
                    <a16:rowId xmlns:a16="http://schemas.microsoft.com/office/drawing/2014/main" val="10000"/>
                  </a:ext>
                </a:extLst>
              </a:tr>
              <a:tr h="503208">
                <a:tc vMerge="1">
                  <a:txBody>
                    <a:bodyPr/>
                    <a:lstStyle/>
                    <a:p>
                      <a:endParaRPr lang="es-MX"/>
                    </a:p>
                  </a:txBody>
                  <a:tcPr/>
                </a:tc>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En el área de su especialidad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Fuera del área de su especialidad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76523">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Licenciatura en Administración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0" dirty="0">
                          <a:effectLst/>
                          <a:latin typeface="Arial" panose="020B0604020202020204" pitchFamily="34" charset="0"/>
                          <a:ea typeface="Times New Roman" panose="02020603050405020304" pitchFamily="18" charset="0"/>
                          <a:cs typeface="Times New Roman" panose="02020603050405020304" pitchFamily="18" charset="0"/>
                        </a:rPr>
                        <a:t>7</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0">
                          <a:effectLst/>
                          <a:latin typeface="Arial" panose="020B0604020202020204" pitchFamily="34" charset="0"/>
                          <a:ea typeface="Times New Roman" panose="02020603050405020304" pitchFamily="18" charset="0"/>
                          <a:cs typeface="Times New Roman" panose="02020603050405020304" pitchFamily="18" charset="0"/>
                        </a:rPr>
                        <a:t>48</a:t>
                      </a:r>
                      <a:endParaRPr lang="es-MX" sz="1200" b="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523">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Ing. En Industrias Alimentarias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200" b="0" dirty="0">
                          <a:effectLst/>
                          <a:latin typeface="Arial" panose="020B0604020202020204" pitchFamily="34" charset="0"/>
                          <a:ea typeface="Times New Roman" panose="02020603050405020304" pitchFamily="18" charset="0"/>
                          <a:cs typeface="Times New Roman" panose="02020603050405020304" pitchFamily="18" charset="0"/>
                        </a:rPr>
                        <a:t>3</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200" b="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b="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76523">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Ing. En Gestión Empresarial.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0" dirty="0">
                          <a:effectLst/>
                          <a:latin typeface="Arial" panose="020B0604020202020204" pitchFamily="34" charset="0"/>
                          <a:ea typeface="Times New Roman" panose="02020603050405020304" pitchFamily="18" charset="0"/>
                          <a:cs typeface="Times New Roman" panose="02020603050405020304" pitchFamily="18" charset="0"/>
                        </a:rPr>
                        <a:t>1</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0">
                          <a:effectLst/>
                          <a:latin typeface="Arial" panose="020B0604020202020204" pitchFamily="34" charset="0"/>
                          <a:ea typeface="Times New Roman" panose="02020603050405020304" pitchFamily="18" charset="0"/>
                          <a:cs typeface="Times New Roman" panose="02020603050405020304" pitchFamily="18" charset="0"/>
                        </a:rPr>
                        <a:t>6</a:t>
                      </a:r>
                      <a:endParaRPr lang="es-MX" sz="1200" b="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523">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Ing. en Sistemas Computacionales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200" b="0" dirty="0">
                          <a:effectLst/>
                          <a:latin typeface="Arial" panose="020B0604020202020204" pitchFamily="34" charset="0"/>
                          <a:ea typeface="Times New Roman" panose="02020603050405020304" pitchFamily="18" charset="0"/>
                          <a:cs typeface="Times New Roman" panose="02020603050405020304" pitchFamily="18" charset="0"/>
                        </a:rPr>
                        <a:t>1</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200" b="0" dirty="0">
                          <a:effectLst/>
                          <a:latin typeface="Arial" panose="020B0604020202020204" pitchFamily="34" charset="0"/>
                          <a:ea typeface="Times New Roman" panose="02020603050405020304" pitchFamily="18" charset="0"/>
                          <a:cs typeface="Times New Roman" panose="02020603050405020304" pitchFamily="18" charset="0"/>
                        </a:rPr>
                        <a:t>3</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76523">
                <a:tc>
                  <a:txBody>
                    <a:bodyPr/>
                    <a:lstStyle/>
                    <a:p>
                      <a:pPr algn="ctr">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Arquitectura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0">
                          <a:effectLst/>
                          <a:latin typeface="Arial" panose="020B0604020202020204" pitchFamily="34" charset="0"/>
                          <a:ea typeface="Times New Roman" panose="02020603050405020304" pitchFamily="18" charset="0"/>
                          <a:cs typeface="Times New Roman" panose="02020603050405020304" pitchFamily="18" charset="0"/>
                        </a:rPr>
                        <a:t>4</a:t>
                      </a:r>
                      <a:endParaRPr lang="es-MX" sz="1200" b="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0" dirty="0">
                          <a:effectLst/>
                          <a:latin typeface="Arial" panose="020B0604020202020204" pitchFamily="34" charset="0"/>
                          <a:ea typeface="Times New Roman" panose="02020603050405020304" pitchFamily="18" charset="0"/>
                          <a:cs typeface="Times New Roman" panose="02020603050405020304" pitchFamily="18" charset="0"/>
                        </a:rPr>
                        <a:t>0</a:t>
                      </a:r>
                      <a:endParaRPr lang="es-MX"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6523">
                <a:tc>
                  <a:txBody>
                    <a:bodyPr/>
                    <a:lstStyle/>
                    <a:p>
                      <a:pPr algn="ctr">
                        <a:spcAft>
                          <a:spcPts val="0"/>
                        </a:spcAft>
                      </a:pPr>
                      <a:r>
                        <a:rPr lang="es-ES" sz="11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16</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61</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7"/>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628800"/>
            <a:ext cx="9144000" cy="142876"/>
          </a:xfrm>
          <a:prstGeom prst="rect">
            <a:avLst/>
          </a:prstGeom>
          <a:noFill/>
          <a:ln>
            <a:noFill/>
          </a:ln>
        </p:spPr>
      </p:pic>
    </p:spTree>
    <p:extLst>
      <p:ext uri="{BB962C8B-B14F-4D97-AF65-F5344CB8AC3E}">
        <p14:creationId xmlns:p14="http://schemas.microsoft.com/office/powerpoint/2010/main" val="1022132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43608" y="1187460"/>
            <a:ext cx="3437672" cy="369332"/>
          </a:xfrm>
          <a:prstGeom prst="rect">
            <a:avLst/>
          </a:prstGeom>
        </p:spPr>
        <p:txBody>
          <a:bodyPr wrap="none">
            <a:spAutoFit/>
          </a:bodyPr>
          <a:lstStyle/>
          <a:p>
            <a:r>
              <a:rPr lang="es-MX" b="1" dirty="0">
                <a:latin typeface="Arial" panose="020B0604020202020204" pitchFamily="34" charset="0"/>
                <a:cs typeface="Arial" panose="020B0604020202020204" pitchFamily="34" charset="0"/>
              </a:rPr>
              <a:t>REPRESENTACIÓN GRÁFICA</a:t>
            </a:r>
            <a:endParaRPr lang="es-MX" dirty="0">
              <a:latin typeface="Arial" panose="020B0604020202020204" pitchFamily="34" charset="0"/>
              <a:cs typeface="Arial" panose="020B0604020202020204" pitchFamily="34" charset="0"/>
            </a:endParaRPr>
          </a:p>
        </p:txBody>
      </p:sp>
      <p:graphicFrame>
        <p:nvGraphicFramePr>
          <p:cNvPr id="11" name="Gráfico 10"/>
          <p:cNvGraphicFramePr/>
          <p:nvPr>
            <p:extLst>
              <p:ext uri="{D42A27DB-BD31-4B8C-83A1-F6EECF244321}">
                <p14:modId xmlns:p14="http://schemas.microsoft.com/office/powerpoint/2010/main" val="2206359524"/>
              </p:ext>
            </p:extLst>
          </p:nvPr>
        </p:nvGraphicFramePr>
        <p:xfrm>
          <a:off x="1187624" y="1700808"/>
          <a:ext cx="6696744" cy="4896544"/>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n 11"/>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3" name="Picture 22" descr="C:\Users\Administrador\Desktop\Div Desarrollo Academico\Folleto Lab Julio\banda.png"/>
          <p:cNvPicPr>
            <a:picLocks noChangeAspect="1" noChangeArrowheads="1"/>
          </p:cNvPicPr>
          <p:nvPr/>
        </p:nvPicPr>
        <p:blipFill>
          <a:blip r:embed="rId4"/>
          <a:stretch>
            <a:fillRect/>
          </a:stretch>
        </p:blipFill>
        <p:spPr bwMode="auto">
          <a:xfrm>
            <a:off x="-36512" y="1556792"/>
            <a:ext cx="9144000" cy="142876"/>
          </a:xfrm>
          <a:prstGeom prst="rect">
            <a:avLst/>
          </a:prstGeom>
          <a:noFill/>
          <a:ln>
            <a:noFill/>
          </a:ln>
        </p:spPr>
      </p:pic>
    </p:spTree>
    <p:extLst>
      <p:ext uri="{BB962C8B-B14F-4D97-AF65-F5344CB8AC3E}">
        <p14:creationId xmlns:p14="http://schemas.microsoft.com/office/powerpoint/2010/main" val="10427728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2 CuadroTexto"/>
          <p:cNvSpPr txBox="1">
            <a:spLocks noChangeArrowheads="1"/>
          </p:cNvSpPr>
          <p:nvPr/>
        </p:nvSpPr>
        <p:spPr bwMode="auto">
          <a:xfrm>
            <a:off x="395535" y="2852936"/>
            <a:ext cx="8352929" cy="1569660"/>
          </a:xfrm>
          <a:prstGeom prst="rect">
            <a:avLst/>
          </a:prstGeom>
          <a:noFill/>
          <a:ln w="9525">
            <a:noFill/>
            <a:miter lim="800000"/>
            <a:headEnd/>
            <a:tailEnd/>
          </a:ln>
        </p:spPr>
        <p:txBody>
          <a:bodyPr wrap="square">
            <a:spAutoFit/>
          </a:bodyPr>
          <a:lstStyle/>
          <a:p>
            <a:pPr algn="ctr">
              <a:spcAft>
                <a:spcPts val="0"/>
              </a:spcAft>
            </a:pPr>
            <a:r>
              <a:rPr lang="es-MX" sz="3200" b="1" dirty="0">
                <a:latin typeface="Arial" panose="020B0604020202020204" pitchFamily="34" charset="0"/>
                <a:ea typeface="Times New Roman" panose="02020603050405020304" pitchFamily="18" charset="0"/>
                <a:cs typeface="Arial" panose="020B0604020202020204" pitchFamily="34" charset="0"/>
              </a:rPr>
              <a:t>Convenios con el Sector Productivo y Social</a:t>
            </a:r>
          </a:p>
          <a:p>
            <a:pPr algn="ctr"/>
            <a:endParaRPr lang="es-MX" sz="3200" dirty="0">
              <a:solidFill>
                <a:schemeClr val="bg1"/>
              </a:solidFill>
              <a:latin typeface="Arial Black" pitchFamily="34" charset="0"/>
            </a:endParaRPr>
          </a:p>
        </p:txBody>
      </p:sp>
    </p:spTree>
    <p:extLst>
      <p:ext uri="{BB962C8B-B14F-4D97-AF65-F5344CB8AC3E}">
        <p14:creationId xmlns:p14="http://schemas.microsoft.com/office/powerpoint/2010/main" val="39253732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9612" y="1196752"/>
            <a:ext cx="7272808" cy="646331"/>
          </a:xfrm>
          <a:prstGeom prst="rect">
            <a:avLst/>
          </a:prstGeom>
        </p:spPr>
        <p:txBody>
          <a:bodyPr wrap="square">
            <a:spAutoFit/>
          </a:bodyPr>
          <a:lstStyle/>
          <a:p>
            <a:pPr algn="just">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CONVENIOS </a:t>
            </a:r>
            <a:r>
              <a:rPr lang="es-MX" b="1" dirty="0">
                <a:latin typeface="Arial" panose="020B0604020202020204" pitchFamily="34" charset="0"/>
                <a:cs typeface="Arial" panose="020B0604020202020204" pitchFamily="34" charset="0"/>
              </a:rPr>
              <a:t>CON EL SECTOR PRODUCTIVO Y SOCIAL</a:t>
            </a:r>
            <a:endParaRPr lang="es-MX" dirty="0">
              <a:latin typeface="Arial" panose="020B0604020202020204" pitchFamily="34" charset="0"/>
              <a:cs typeface="Arial" panose="020B0604020202020204" pitchFamily="34" charset="0"/>
            </a:endParaRPr>
          </a:p>
          <a:p>
            <a:pPr lvl="0" algn="just">
              <a:spcAft>
                <a:spcPts val="0"/>
              </a:spcAft>
            </a:pPr>
            <a:endParaRPr lang="es-MX" dirty="0">
              <a:effectLst/>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51421938"/>
              </p:ext>
            </p:extLst>
          </p:nvPr>
        </p:nvGraphicFramePr>
        <p:xfrm>
          <a:off x="1187624" y="1916832"/>
          <a:ext cx="7056784" cy="3989134"/>
        </p:xfrm>
        <a:graphic>
          <a:graphicData uri="http://schemas.openxmlformats.org/drawingml/2006/table">
            <a:tbl>
              <a:tblPr firstRow="1" firstCol="1" lastRow="1" lastCol="1" bandRow="1" bandCol="1"/>
              <a:tblGrid>
                <a:gridCol w="1178866">
                  <a:extLst>
                    <a:ext uri="{9D8B030D-6E8A-4147-A177-3AD203B41FA5}">
                      <a16:colId xmlns:a16="http://schemas.microsoft.com/office/drawing/2014/main" val="20000"/>
                    </a:ext>
                  </a:extLst>
                </a:gridCol>
                <a:gridCol w="988903">
                  <a:extLst>
                    <a:ext uri="{9D8B030D-6E8A-4147-A177-3AD203B41FA5}">
                      <a16:colId xmlns:a16="http://schemas.microsoft.com/office/drawing/2014/main" val="20001"/>
                    </a:ext>
                  </a:extLst>
                </a:gridCol>
                <a:gridCol w="640543">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978605">
                  <a:extLst>
                    <a:ext uri="{9D8B030D-6E8A-4147-A177-3AD203B41FA5}">
                      <a16:colId xmlns:a16="http://schemas.microsoft.com/office/drawing/2014/main" val="20004"/>
                    </a:ext>
                  </a:extLst>
                </a:gridCol>
                <a:gridCol w="1169486">
                  <a:extLst>
                    <a:ext uri="{9D8B030D-6E8A-4147-A177-3AD203B41FA5}">
                      <a16:colId xmlns:a16="http://schemas.microsoft.com/office/drawing/2014/main" val="20005"/>
                    </a:ext>
                  </a:extLst>
                </a:gridCol>
                <a:gridCol w="948253">
                  <a:extLst>
                    <a:ext uri="{9D8B030D-6E8A-4147-A177-3AD203B41FA5}">
                      <a16:colId xmlns:a16="http://schemas.microsoft.com/office/drawing/2014/main" val="20006"/>
                    </a:ext>
                  </a:extLst>
                </a:gridCol>
              </a:tblGrid>
              <a:tr h="353369">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Convenios Establecidos</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Empresa</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Vigencia</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Motivo</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Alumnos participantes</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Docentes participantes</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MX" sz="1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Resultado obtenido *</a:t>
                      </a:r>
                      <a:endParaRPr lang="es-MX"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94367">
                <a:tc>
                  <a:txBody>
                    <a:bodyPr/>
                    <a:lstStyle/>
                    <a:p>
                      <a:pPr>
                        <a:lnSpc>
                          <a:spcPct val="107000"/>
                        </a:lnSpc>
                        <a:spcAft>
                          <a:spcPts val="0"/>
                        </a:spcAft>
                      </a:pPr>
                      <a:r>
                        <a:rPr lang="es-MX" sz="1100" b="0">
                          <a:effectLst/>
                          <a:latin typeface="Arial" panose="020B0604020202020204" pitchFamily="34" charset="0"/>
                          <a:ea typeface="Times New Roman" panose="02020603050405020304" pitchFamily="18" charset="0"/>
                          <a:cs typeface="Arial" panose="020B0604020202020204" pitchFamily="34" charset="0"/>
                        </a:rPr>
                        <a:t> </a:t>
                      </a:r>
                      <a:endParaRPr lang="es-MX"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b="0">
                          <a:effectLst/>
                          <a:latin typeface="Arial" panose="020B0604020202020204" pitchFamily="34" charset="0"/>
                          <a:ea typeface="Times New Roman" panose="02020603050405020304" pitchFamily="18" charset="0"/>
                          <a:cs typeface="Arial" panose="020B0604020202020204" pitchFamily="34" charset="0"/>
                        </a:rPr>
                        <a:t> </a:t>
                      </a:r>
                      <a:endParaRPr lang="es-MX"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b="0">
                          <a:effectLst/>
                          <a:latin typeface="Arial" panose="020B0604020202020204" pitchFamily="34" charset="0"/>
                          <a:ea typeface="Times New Roman" panose="02020603050405020304" pitchFamily="18" charset="0"/>
                          <a:cs typeface="Arial" panose="020B0604020202020204" pitchFamily="34" charset="0"/>
                        </a:rPr>
                        <a:t> </a:t>
                      </a:r>
                      <a:endParaRPr lang="es-MX"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2504">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 </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1</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Agua Purificada del Valle</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ilimitada</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Para el Fortalecimiento y Desarrollo de los Programas de Vinculación Escuela - Empresa</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21</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4</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 </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160">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1</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Agroindustrial FAM, SPR de RL</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Ilimitada</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0" dirty="0">
                          <a:effectLst/>
                          <a:latin typeface="Arial" panose="020B0604020202020204" pitchFamily="34" charset="0"/>
                          <a:ea typeface="Times New Roman" panose="02020603050405020304" pitchFamily="18" charset="0"/>
                          <a:cs typeface="Arial" panose="020B0604020202020204" pitchFamily="34" charset="0"/>
                        </a:rPr>
                        <a:t>Para el fortalecimiento y Desarrollo de los Programas de Vinculación Escuela - Empresa</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3</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3</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b="0" dirty="0">
                          <a:effectLst/>
                          <a:latin typeface="Arial" panose="020B0604020202020204" pitchFamily="34" charset="0"/>
                          <a:ea typeface="Times New Roman" panose="02020603050405020304" pitchFamily="18" charset="0"/>
                          <a:cs typeface="Arial" panose="020B0604020202020204" pitchFamily="34" charset="0"/>
                        </a:rPr>
                        <a:t> </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734">
                <a:tc gridSpan="4">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 TOTAL</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24</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7</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MX" sz="1100" b="0" dirty="0">
                          <a:effectLst/>
                          <a:latin typeface="Arial" panose="020B0604020202020204" pitchFamily="34" charset="0"/>
                          <a:ea typeface="Times New Roman" panose="02020603050405020304" pitchFamily="18" charset="0"/>
                          <a:cs typeface="Arial" panose="020B0604020202020204" pitchFamily="34" charset="0"/>
                        </a:rPr>
                        <a:t> </a:t>
                      </a:r>
                      <a:endParaRPr lang="es-MX"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556792"/>
            <a:ext cx="9144000" cy="142876"/>
          </a:xfrm>
          <a:prstGeom prst="rect">
            <a:avLst/>
          </a:prstGeom>
          <a:noFill/>
          <a:ln>
            <a:noFill/>
          </a:ln>
        </p:spPr>
      </p:pic>
    </p:spTree>
    <p:extLst>
      <p:ext uri="{BB962C8B-B14F-4D97-AF65-F5344CB8AC3E}">
        <p14:creationId xmlns:p14="http://schemas.microsoft.com/office/powerpoint/2010/main" val="42937642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7" y="1268760"/>
            <a:ext cx="7776865" cy="369332"/>
          </a:xfrm>
          <a:prstGeom prst="rect">
            <a:avLst/>
          </a:prstGeom>
        </p:spPr>
        <p:txBody>
          <a:bodyPr wrap="square">
            <a:spAutoFit/>
          </a:bodyPr>
          <a:lstStyle/>
          <a:p>
            <a:pPr lvl="0" algn="ctr"/>
            <a:r>
              <a:rPr lang="es-MX" b="1" dirty="0">
                <a:latin typeface="Arial" panose="020B0604020202020204" pitchFamily="34" charset="0"/>
                <a:cs typeface="Arial" panose="020B0604020202020204" pitchFamily="34" charset="0"/>
              </a:rPr>
              <a:t>ACTIVIDADES DE EMPRENDURISMO CICLO ESCOLAR 2015-2016</a:t>
            </a:r>
            <a:endParaRPr lang="es-MX" dirty="0">
              <a:latin typeface="Arial" panose="020B0604020202020204" pitchFamily="34" charset="0"/>
              <a:cs typeface="Arial" panose="020B0604020202020204" pitchFamily="34"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628800"/>
            <a:ext cx="9144000" cy="142876"/>
          </a:xfrm>
          <a:prstGeom prst="rect">
            <a:avLst/>
          </a:prstGeom>
          <a:noFill/>
          <a:ln>
            <a:noFill/>
          </a:ln>
        </p:spPr>
      </p:pic>
      <p:sp>
        <p:nvSpPr>
          <p:cNvPr id="12" name="Rectángulo 11"/>
          <p:cNvSpPr/>
          <p:nvPr/>
        </p:nvSpPr>
        <p:spPr>
          <a:xfrm>
            <a:off x="251520" y="2420888"/>
            <a:ext cx="8356036" cy="3693319"/>
          </a:xfrm>
          <a:prstGeom prst="rect">
            <a:avLst/>
          </a:prstGeom>
        </p:spPr>
        <p:txBody>
          <a:bodyPr wrap="square">
            <a:spAutoFit/>
          </a:bodyPr>
          <a:lstStyle/>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Con el afán de incrementar el número de estudiantes en actividades de emprendimiento e incubación, el pasado 23 de junio se adquirió la participación a la cumbre de Emprendimiento, </a:t>
            </a:r>
            <a:r>
              <a:rPr lang="es-MX" dirty="0" err="1"/>
              <a:t>Networking</a:t>
            </a:r>
            <a:r>
              <a:rPr lang="es-MX" dirty="0"/>
              <a:t> e Innovación Tecnológica 2016 (CENIT 2016) con sede en Puebla,  a realizarse los días 21 y 22 de septiembre del presente, los beneficios que incluye la participación son los siguiente:</a:t>
            </a:r>
          </a:p>
          <a:p>
            <a:pPr marL="457200" algn="just">
              <a:spcAft>
                <a:spcPts val="0"/>
              </a:spcAft>
            </a:pPr>
            <a:endPar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Font typeface="Wingdings" panose="05000000000000000000" pitchFamily="2" charset="2"/>
              <a:buChar char="q"/>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Difusión del ITS y su oferta académica. </a:t>
            </a:r>
            <a:r>
              <a:rPr lang="es-MX" dirty="0"/>
              <a:t>Capacitación en línea con accesos gratuitos a 1000 alumnos, 1000 exalumnos y 80 docentes.</a:t>
            </a:r>
          </a:p>
          <a:p>
            <a:pPr lvl="1"/>
            <a:endParaRPr lang="es-MX" dirty="0"/>
          </a:p>
          <a:p>
            <a:pPr marL="742950" lvl="1" indent="-285750">
              <a:buFont typeface="Wingdings" panose="05000000000000000000" pitchFamily="2" charset="2"/>
              <a:buChar char="q"/>
            </a:pPr>
            <a:r>
              <a:rPr lang="es-MX" dirty="0"/>
              <a:t>Vinculación de proyectos</a:t>
            </a:r>
          </a:p>
          <a:p>
            <a:pPr lvl="1"/>
            <a:endParaRPr lang="es-MX" dirty="0"/>
          </a:p>
          <a:p>
            <a:pPr marL="742950" lvl="1" indent="-285750">
              <a:buFont typeface="Wingdings" panose="05000000000000000000" pitchFamily="2" charset="2"/>
              <a:buChar char="q"/>
            </a:pPr>
            <a:r>
              <a:rPr lang="es-MX" dirty="0"/>
              <a:t>Vinculación del capital humano </a:t>
            </a:r>
          </a:p>
        </p:txBody>
      </p:sp>
    </p:spTree>
    <p:extLst>
      <p:ext uri="{BB962C8B-B14F-4D97-AF65-F5344CB8AC3E}">
        <p14:creationId xmlns:p14="http://schemas.microsoft.com/office/powerpoint/2010/main" val="34668437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628800"/>
            <a:ext cx="9144000" cy="142876"/>
          </a:xfrm>
          <a:prstGeom prst="rect">
            <a:avLst/>
          </a:prstGeom>
          <a:noFill/>
          <a:ln>
            <a:noFill/>
          </a:ln>
        </p:spPr>
      </p:pic>
      <p:sp>
        <p:nvSpPr>
          <p:cNvPr id="6" name="Rectángulo 5"/>
          <p:cNvSpPr/>
          <p:nvPr/>
        </p:nvSpPr>
        <p:spPr>
          <a:xfrm>
            <a:off x="486054" y="3140968"/>
            <a:ext cx="8208912" cy="2585323"/>
          </a:xfrm>
          <a:prstGeom prst="rect">
            <a:avLst/>
          </a:prstGeom>
        </p:spPr>
        <p:txBody>
          <a:bodyPr wrap="square">
            <a:spAutoFit/>
          </a:bodyPr>
          <a:lstStyle/>
          <a:p>
            <a:pPr marL="285750" lvl="0" indent="-285750" algn="just">
              <a:buFont typeface="Wingdings" panose="05000000000000000000" pitchFamily="2" charset="2"/>
              <a:buChar char="q"/>
            </a:pPr>
            <a:r>
              <a:rPr lang="es-MX" dirty="0"/>
              <a:t>Movilidad estudiantil de 40 alumnos a eventos presenciales de conferencias magistrales, talleres interactivos, paneles especializados, </a:t>
            </a:r>
            <a:r>
              <a:rPr lang="es-MX" dirty="0" err="1"/>
              <a:t>networking</a:t>
            </a:r>
            <a:r>
              <a:rPr lang="es-MX" dirty="0"/>
              <a:t> permanente durante dos días.</a:t>
            </a:r>
          </a:p>
          <a:p>
            <a:pPr lvl="0"/>
            <a:endParaRPr lang="es-MX" dirty="0"/>
          </a:p>
          <a:p>
            <a:pPr marL="285750" lvl="0" indent="-285750">
              <a:buFont typeface="Wingdings" panose="05000000000000000000" pitchFamily="2" charset="2"/>
              <a:buChar char="q"/>
            </a:pPr>
            <a:r>
              <a:rPr lang="es-MX" dirty="0"/>
              <a:t>Vinculación de encuentro de negocios</a:t>
            </a:r>
          </a:p>
          <a:p>
            <a:pPr lvl="0"/>
            <a:endParaRPr lang="es-MX" dirty="0"/>
          </a:p>
          <a:p>
            <a:pPr marL="285750" lvl="0" indent="-285750">
              <a:buFont typeface="Wingdings" panose="05000000000000000000" pitchFamily="2" charset="2"/>
              <a:buChar char="q"/>
            </a:pPr>
            <a:r>
              <a:rPr lang="es-MX" dirty="0"/>
              <a:t>Presentación de proyectos emprendedores e innovadores del ITSH.</a:t>
            </a:r>
          </a:p>
          <a:p>
            <a:pPr lvl="0"/>
            <a:endParaRPr lang="es-MX" dirty="0"/>
          </a:p>
          <a:p>
            <a:pPr marL="285750" indent="-285750">
              <a:buFont typeface="Wingdings" panose="05000000000000000000" pitchFamily="2" charset="2"/>
              <a:buChar char="q"/>
            </a:pPr>
            <a:r>
              <a:rPr lang="es-MX" dirty="0"/>
              <a:t>Presencia Institucional en la expo</a:t>
            </a:r>
            <a:endPar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p:cNvSpPr/>
          <p:nvPr/>
        </p:nvSpPr>
        <p:spPr>
          <a:xfrm>
            <a:off x="2348637" y="2199648"/>
            <a:ext cx="4519186" cy="369332"/>
          </a:xfrm>
          <a:prstGeom prst="rect">
            <a:avLst/>
          </a:prstGeom>
        </p:spPr>
        <p:txBody>
          <a:bodyPr wrap="none">
            <a:spAutoFit/>
          </a:bodyPr>
          <a:lstStyle/>
          <a:p>
            <a:r>
              <a:rPr lang="es-MX" b="1" dirty="0"/>
              <a:t>Beneficios que incluye la participación:</a:t>
            </a:r>
          </a:p>
        </p:txBody>
      </p:sp>
      <p:sp>
        <p:nvSpPr>
          <p:cNvPr id="8" name="Rectángulo 7"/>
          <p:cNvSpPr/>
          <p:nvPr/>
        </p:nvSpPr>
        <p:spPr>
          <a:xfrm>
            <a:off x="683567" y="1268760"/>
            <a:ext cx="7776865" cy="369332"/>
          </a:xfrm>
          <a:prstGeom prst="rect">
            <a:avLst/>
          </a:prstGeom>
        </p:spPr>
        <p:txBody>
          <a:bodyPr wrap="square">
            <a:spAutoFit/>
          </a:bodyPr>
          <a:lstStyle/>
          <a:p>
            <a:pPr lvl="0" algn="ctr"/>
            <a:r>
              <a:rPr lang="es-MX" b="1" dirty="0">
                <a:latin typeface="Arial" panose="020B0604020202020204" pitchFamily="34" charset="0"/>
                <a:cs typeface="Arial" panose="020B0604020202020204" pitchFamily="34" charset="0"/>
              </a:rPr>
              <a:t>ACTIVIDADES DE EMPRENDURISMO CICLO ESCOLAR 2015-2016</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0521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2 CuadroTexto"/>
          <p:cNvSpPr txBox="1">
            <a:spLocks noChangeArrowheads="1"/>
          </p:cNvSpPr>
          <p:nvPr/>
        </p:nvSpPr>
        <p:spPr bwMode="auto">
          <a:xfrm>
            <a:off x="395535" y="3212976"/>
            <a:ext cx="8352929" cy="769441"/>
          </a:xfrm>
          <a:prstGeom prst="rect">
            <a:avLst/>
          </a:prstGeom>
          <a:noFill/>
          <a:ln w="9525">
            <a:noFill/>
            <a:miter lim="800000"/>
            <a:headEnd/>
            <a:tailEnd/>
          </a:ln>
        </p:spPr>
        <p:txBody>
          <a:bodyPr wrap="square">
            <a:spAutoFit/>
          </a:bodyPr>
          <a:lstStyle/>
          <a:p>
            <a:pPr algn="ctr">
              <a:spcAft>
                <a:spcPts val="0"/>
              </a:spcAft>
            </a:pPr>
            <a:r>
              <a:rPr lang="es-MX" sz="3200" b="1" dirty="0">
                <a:latin typeface="Arial" panose="020B0604020202020204" pitchFamily="34" charset="0"/>
                <a:ea typeface="Times New Roman" panose="02020603050405020304" pitchFamily="18" charset="0"/>
                <a:cs typeface="Arial" panose="020B0604020202020204" pitchFamily="34" charset="0"/>
              </a:rPr>
              <a:t>PROGRAMACIÓN CON  SCRATCH</a:t>
            </a:r>
          </a:p>
          <a:p>
            <a:pPr algn="ctr"/>
            <a:endParaRPr lang="es-MX" sz="1200" dirty="0">
              <a:solidFill>
                <a:schemeClr val="bg1"/>
              </a:solidFill>
              <a:latin typeface="Arial Black" pitchFamily="34" charset="0"/>
            </a:endParaRPr>
          </a:p>
        </p:txBody>
      </p:sp>
    </p:spTree>
    <p:extLst>
      <p:ext uri="{BB962C8B-B14F-4D97-AF65-F5344CB8AC3E}">
        <p14:creationId xmlns:p14="http://schemas.microsoft.com/office/powerpoint/2010/main" val="423157584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9632" y="1187460"/>
            <a:ext cx="6552728" cy="369332"/>
          </a:xfrm>
          <a:prstGeom prst="rect">
            <a:avLst/>
          </a:prstGeom>
        </p:spPr>
        <p:txBody>
          <a:bodyPr wrap="square">
            <a:spAutoFit/>
          </a:bodyPr>
          <a:lstStyle/>
          <a:p>
            <a:pPr algn="ctr"/>
            <a:r>
              <a:rPr lang="es-ES"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PROGRAMA SCRATCH CICLO ESCOLAR 2015-2016</a:t>
            </a:r>
            <a:endParaRPr lang="es-MX" dirty="0">
              <a:latin typeface="Arial" panose="020B0604020202020204" pitchFamily="34" charset="0"/>
              <a:cs typeface="Arial" panose="020B0604020202020204" pitchFamily="34" charset="0"/>
            </a:endParaRPr>
          </a:p>
        </p:txBody>
      </p:sp>
      <p:pic>
        <p:nvPicPr>
          <p:cNvPr id="12" name="Imagen 1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3" name="Picture 22" descr="C:\Users\Administrador\Desktop\Div Desarrollo Academico\Folleto Lab Julio\banda.png"/>
          <p:cNvPicPr>
            <a:picLocks noChangeAspect="1" noChangeArrowheads="1"/>
          </p:cNvPicPr>
          <p:nvPr/>
        </p:nvPicPr>
        <p:blipFill>
          <a:blip r:embed="rId3"/>
          <a:stretch>
            <a:fillRect/>
          </a:stretch>
        </p:blipFill>
        <p:spPr bwMode="auto">
          <a:xfrm>
            <a:off x="0" y="1556792"/>
            <a:ext cx="9144000" cy="142876"/>
          </a:xfrm>
          <a:prstGeom prst="rect">
            <a:avLst/>
          </a:prstGeom>
          <a:noFill/>
          <a:ln>
            <a:noFill/>
          </a:ln>
        </p:spPr>
      </p:pic>
      <p:graphicFrame>
        <p:nvGraphicFramePr>
          <p:cNvPr id="14" name="Tabla 13"/>
          <p:cNvGraphicFramePr>
            <a:graphicFrameLocks noGrp="1"/>
          </p:cNvGraphicFramePr>
          <p:nvPr>
            <p:extLst>
              <p:ext uri="{D42A27DB-BD31-4B8C-83A1-F6EECF244321}">
                <p14:modId xmlns:p14="http://schemas.microsoft.com/office/powerpoint/2010/main" val="2084808991"/>
              </p:ext>
            </p:extLst>
          </p:nvPr>
        </p:nvGraphicFramePr>
        <p:xfrm>
          <a:off x="1331640" y="3429000"/>
          <a:ext cx="6192689" cy="2736304"/>
        </p:xfrm>
        <a:graphic>
          <a:graphicData uri="http://schemas.openxmlformats.org/drawingml/2006/table">
            <a:tbl>
              <a:tblPr firstRow="1" firstCol="1" bandRow="1"/>
              <a:tblGrid>
                <a:gridCol w="1325916">
                  <a:extLst>
                    <a:ext uri="{9D8B030D-6E8A-4147-A177-3AD203B41FA5}">
                      <a16:colId xmlns:a16="http://schemas.microsoft.com/office/drawing/2014/main" val="20000"/>
                    </a:ext>
                  </a:extLst>
                </a:gridCol>
                <a:gridCol w="1240394">
                  <a:extLst>
                    <a:ext uri="{9D8B030D-6E8A-4147-A177-3AD203B41FA5}">
                      <a16:colId xmlns:a16="http://schemas.microsoft.com/office/drawing/2014/main" val="20001"/>
                    </a:ext>
                  </a:extLst>
                </a:gridCol>
                <a:gridCol w="1907993">
                  <a:extLst>
                    <a:ext uri="{9D8B030D-6E8A-4147-A177-3AD203B41FA5}">
                      <a16:colId xmlns:a16="http://schemas.microsoft.com/office/drawing/2014/main" val="20002"/>
                    </a:ext>
                  </a:extLst>
                </a:gridCol>
                <a:gridCol w="859193">
                  <a:extLst>
                    <a:ext uri="{9D8B030D-6E8A-4147-A177-3AD203B41FA5}">
                      <a16:colId xmlns:a16="http://schemas.microsoft.com/office/drawing/2014/main" val="20003"/>
                    </a:ext>
                  </a:extLst>
                </a:gridCol>
                <a:gridCol w="859193">
                  <a:extLst>
                    <a:ext uri="{9D8B030D-6E8A-4147-A177-3AD203B41FA5}">
                      <a16:colId xmlns:a16="http://schemas.microsoft.com/office/drawing/2014/main" val="20004"/>
                    </a:ext>
                  </a:extLst>
                </a:gridCol>
              </a:tblGrid>
              <a:tr h="310335">
                <a:tc rowSpan="2">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Escuela</a:t>
                      </a:r>
                      <a:endParaRPr lang="es-MX"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Fecha</a:t>
                      </a:r>
                      <a:endParaRPr lang="es-MX"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Actividad</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Impartición</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341791">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Docentes</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Alumnos</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446">
                <a:tc>
                  <a:txBody>
                    <a:bodyPr/>
                    <a:lstStyle/>
                    <a:p>
                      <a:pPr algn="just">
                        <a:lnSpc>
                          <a:spcPct val="107000"/>
                        </a:lnSpc>
                        <a:spcAft>
                          <a:spcPts val="0"/>
                        </a:spcAft>
                      </a:pPr>
                      <a:r>
                        <a:rPr lang="es-MX" sz="12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07000"/>
                        </a:lnSpc>
                        <a:spcAft>
                          <a:spcPts val="0"/>
                        </a:spcAft>
                      </a:pPr>
                      <a:r>
                        <a:rPr lang="es-MX" sz="12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751856">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Escuela Secundaria Técnica #22</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05 de Noviembre de 2015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Actividad programada en el Plan de Trabajo de la Academia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86876">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Escuela Secundaria Técnica #22, Módulo la Concepción</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23 de Noviembre de 2015</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Actividad programada en el Plan de Trabajo de la Academia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rPr>
                        <a:t>4</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Rectángulo 14"/>
          <p:cNvSpPr/>
          <p:nvPr/>
        </p:nvSpPr>
        <p:spPr>
          <a:xfrm>
            <a:off x="611560" y="2237963"/>
            <a:ext cx="8136904" cy="923330"/>
          </a:xfrm>
          <a:prstGeom prst="rect">
            <a:avLst/>
          </a:prstGeom>
        </p:spPr>
        <p:txBody>
          <a:bodyPr wrap="square">
            <a:spAutoFit/>
          </a:bodyPr>
          <a:lstStyle/>
          <a:p>
            <a:pPr algn="just">
              <a:spcAft>
                <a:spcPts val="0"/>
              </a:spcAft>
            </a:pPr>
            <a:r>
              <a:rPr lang="es-MX" dirty="0">
                <a:solidFill>
                  <a:srgbClr val="000000"/>
                </a:solidFill>
                <a:latin typeface="Arial" panose="020B0604020202020204" pitchFamily="34" charset="0"/>
                <a:ea typeface="Times New Roman" panose="02020603050405020304" pitchFamily="18" charset="0"/>
              </a:rPr>
              <a:t>Se realizo la aplicación de este programa en las siguientes escuelas de nivel secundaria:</a:t>
            </a:r>
            <a:endParaRPr lang="es-MX" dirty="0">
              <a:latin typeface="Times New Roman" panose="02020603050405020304" pitchFamily="18" charset="0"/>
              <a:ea typeface="Times New Roman" panose="02020603050405020304" pitchFamily="18" charset="0"/>
            </a:endParaRPr>
          </a:p>
          <a:p>
            <a:pPr>
              <a:spcAft>
                <a:spcPts val="0"/>
              </a:spcAft>
            </a:pPr>
            <a:r>
              <a:rPr lang="es-MX" dirty="0">
                <a:solidFill>
                  <a:srgbClr val="000000"/>
                </a:solidFill>
                <a:latin typeface="Arial" panose="020B0604020202020204" pitchFamily="34" charset="0"/>
                <a:ea typeface="Times New Roman" panose="02020603050405020304" pitchFamily="18" charset="0"/>
              </a:rPr>
              <a:t> </a:t>
            </a:r>
            <a:endParaRPr lang="es-MX"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73688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9632" y="1187460"/>
            <a:ext cx="6552728" cy="369332"/>
          </a:xfrm>
          <a:prstGeom prst="rect">
            <a:avLst/>
          </a:prstGeom>
        </p:spPr>
        <p:txBody>
          <a:bodyPr wrap="square">
            <a:spAutoFit/>
          </a:bodyPr>
          <a:lstStyle/>
          <a:p>
            <a:pPr algn="ctr"/>
            <a:r>
              <a:rPr lang="es-ES"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PROGRAMA SCRATCH CICLO ESCOLAR 2015-2016</a:t>
            </a:r>
            <a:endParaRPr lang="es-MX" dirty="0">
              <a:latin typeface="Arial" panose="020B0604020202020204" pitchFamily="34" charset="0"/>
              <a:cs typeface="Arial" panose="020B0604020202020204" pitchFamily="34" charset="0"/>
            </a:endParaRPr>
          </a:p>
        </p:txBody>
      </p:sp>
      <p:pic>
        <p:nvPicPr>
          <p:cNvPr id="12" name="Imagen 1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3" name="Picture 22" descr="C:\Users\Administrador\Desktop\Div Desarrollo Academico\Folleto Lab Julio\banda.png"/>
          <p:cNvPicPr>
            <a:picLocks noChangeAspect="1" noChangeArrowheads="1"/>
          </p:cNvPicPr>
          <p:nvPr/>
        </p:nvPicPr>
        <p:blipFill>
          <a:blip r:embed="rId3"/>
          <a:stretch>
            <a:fillRect/>
          </a:stretch>
        </p:blipFill>
        <p:spPr bwMode="auto">
          <a:xfrm>
            <a:off x="0" y="1556792"/>
            <a:ext cx="9144000" cy="142876"/>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2666066801"/>
              </p:ext>
            </p:extLst>
          </p:nvPr>
        </p:nvGraphicFramePr>
        <p:xfrm>
          <a:off x="1259632" y="2492896"/>
          <a:ext cx="6840761" cy="3595223"/>
        </p:xfrm>
        <a:graphic>
          <a:graphicData uri="http://schemas.openxmlformats.org/drawingml/2006/table">
            <a:tbl>
              <a:tblPr firstRow="1" firstCol="1" bandRow="1"/>
              <a:tblGrid>
                <a:gridCol w="1464988">
                  <a:extLst>
                    <a:ext uri="{9D8B030D-6E8A-4147-A177-3AD203B41FA5}">
                      <a16:colId xmlns:a16="http://schemas.microsoft.com/office/drawing/2014/main" val="20000"/>
                    </a:ext>
                  </a:extLst>
                </a:gridCol>
                <a:gridCol w="1370496">
                  <a:extLst>
                    <a:ext uri="{9D8B030D-6E8A-4147-A177-3AD203B41FA5}">
                      <a16:colId xmlns:a16="http://schemas.microsoft.com/office/drawing/2014/main" val="20001"/>
                    </a:ext>
                  </a:extLst>
                </a:gridCol>
                <a:gridCol w="2108117">
                  <a:extLst>
                    <a:ext uri="{9D8B030D-6E8A-4147-A177-3AD203B41FA5}">
                      <a16:colId xmlns:a16="http://schemas.microsoft.com/office/drawing/2014/main" val="20002"/>
                    </a:ext>
                  </a:extLst>
                </a:gridCol>
                <a:gridCol w="948580">
                  <a:extLst>
                    <a:ext uri="{9D8B030D-6E8A-4147-A177-3AD203B41FA5}">
                      <a16:colId xmlns:a16="http://schemas.microsoft.com/office/drawing/2014/main" val="20003"/>
                    </a:ext>
                  </a:extLst>
                </a:gridCol>
                <a:gridCol w="948580">
                  <a:extLst>
                    <a:ext uri="{9D8B030D-6E8A-4147-A177-3AD203B41FA5}">
                      <a16:colId xmlns:a16="http://schemas.microsoft.com/office/drawing/2014/main" val="20004"/>
                    </a:ext>
                  </a:extLst>
                </a:gridCol>
              </a:tblGrid>
              <a:tr h="242755">
                <a:tc rowSpan="2">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Escuela</a:t>
                      </a:r>
                      <a:endParaRPr lang="es-MX"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a:effectLst/>
                          <a:latin typeface="Arial" panose="020B0604020202020204" pitchFamily="34" charset="0"/>
                          <a:ea typeface="Times New Roman" panose="02020603050405020304" pitchFamily="18" charset="0"/>
                        </a:rPr>
                        <a:t>Fecha</a:t>
                      </a:r>
                      <a:endParaRPr lang="es-MX" sz="12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2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Actividad</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Impartición</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26736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Docentes</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Alumnos</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997">
                <a:tc>
                  <a:txBody>
                    <a:bodyPr/>
                    <a:lstStyle/>
                    <a:p>
                      <a:pPr algn="just">
                        <a:lnSpc>
                          <a:spcPct val="107000"/>
                        </a:lnSpc>
                        <a:spcAft>
                          <a:spcPts val="0"/>
                        </a:spcAft>
                      </a:pPr>
                      <a:r>
                        <a:rPr lang="es-MX" sz="12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07000"/>
                        </a:lnSpc>
                        <a:spcAft>
                          <a:spcPts val="0"/>
                        </a:spcAft>
                      </a:pPr>
                      <a:r>
                        <a:rPr lang="es-MX" sz="12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635026">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COBAEJ</a:t>
                      </a:r>
                      <a:r>
                        <a:rPr lang="es-MX" sz="1200" baseline="0" dirty="0">
                          <a:effectLst/>
                          <a:latin typeface="Arial" panose="020B0604020202020204" pitchFamily="34" charset="0"/>
                          <a:ea typeface="Times New Roman" panose="02020603050405020304" pitchFamily="18" charset="0"/>
                        </a:rPr>
                        <a:t> Extensión Cruz de Loreto </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11</a:t>
                      </a:r>
                      <a:r>
                        <a:rPr lang="es-MX" sz="1200" baseline="0" dirty="0">
                          <a:effectLst/>
                          <a:latin typeface="Arial" panose="020B0604020202020204" pitchFamily="34" charset="0"/>
                          <a:ea typeface="Times New Roman" panose="02020603050405020304" pitchFamily="18" charset="0"/>
                        </a:rPr>
                        <a:t> de Noviembre</a:t>
                      </a:r>
                      <a:r>
                        <a:rPr lang="es-MX" sz="1200" dirty="0">
                          <a:effectLst/>
                          <a:latin typeface="Arial" panose="020B0604020202020204" pitchFamily="34" charset="0"/>
                          <a:ea typeface="Times New Roman" panose="02020603050405020304" pitchFamily="18" charset="0"/>
                        </a:rPr>
                        <a:t> de 2015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Caravana de la Ciencia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rPr>
                        <a:t>4</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4973">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U de G Módulo Morelos</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10</a:t>
                      </a:r>
                      <a:r>
                        <a:rPr lang="es-MX" sz="1200" baseline="0" dirty="0">
                          <a:effectLst/>
                          <a:latin typeface="Arial" panose="020B0604020202020204" pitchFamily="34" charset="0"/>
                          <a:ea typeface="Times New Roman" panose="02020603050405020304" pitchFamily="18" charset="0"/>
                        </a:rPr>
                        <a:t> de Noviembre</a:t>
                      </a:r>
                      <a:r>
                        <a:rPr lang="es-MX" sz="1200" dirty="0">
                          <a:effectLst/>
                          <a:latin typeface="Arial" panose="020B0604020202020204" pitchFamily="34" charset="0"/>
                          <a:ea typeface="Times New Roman" panose="02020603050405020304" pitchFamily="18" charset="0"/>
                        </a:rPr>
                        <a:t> de 2015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Caravana de la Ciencia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rPr>
                        <a:t>4</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6198">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U de G La Huerta, </a:t>
                      </a:r>
                      <a:r>
                        <a:rPr lang="es-MX" sz="1200" dirty="0" err="1">
                          <a:effectLst/>
                          <a:latin typeface="Arial" panose="020B0604020202020204" pitchFamily="34" charset="0"/>
                          <a:ea typeface="Times New Roman" panose="02020603050405020304" pitchFamily="18" charset="0"/>
                        </a:rPr>
                        <a:t>CECyTEJ</a:t>
                      </a:r>
                      <a:r>
                        <a:rPr lang="es-MX" sz="1200" dirty="0">
                          <a:effectLst/>
                          <a:latin typeface="Arial" panose="020B0604020202020204" pitchFamily="34" charset="0"/>
                          <a:ea typeface="Times New Roman" panose="02020603050405020304" pitchFamily="18" charset="0"/>
                        </a:rPr>
                        <a:t> Módulo La Huerta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6</a:t>
                      </a:r>
                      <a:r>
                        <a:rPr lang="es-MX" sz="1200" baseline="0" dirty="0">
                          <a:effectLst/>
                          <a:latin typeface="Arial" panose="020B0604020202020204" pitchFamily="34" charset="0"/>
                          <a:ea typeface="Times New Roman" panose="02020603050405020304" pitchFamily="18" charset="0"/>
                        </a:rPr>
                        <a:t> de Noviembre </a:t>
                      </a:r>
                      <a:r>
                        <a:rPr lang="es-MX" sz="1200" dirty="0">
                          <a:effectLst/>
                          <a:latin typeface="Arial" panose="020B0604020202020204" pitchFamily="34" charset="0"/>
                          <a:ea typeface="Times New Roman" panose="02020603050405020304" pitchFamily="18" charset="0"/>
                        </a:rPr>
                        <a:t>de 2015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Semana Nacional de Ciencia y Tecnología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1</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rPr>
                        <a:t>4</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6198">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Escuela Secundaria Técnica #22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09 de Junio de 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Actividad programada en el Plan de Trabajo de la Academia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0" dirty="0">
                          <a:effectLst/>
                          <a:latin typeface="Arial" panose="020B0604020202020204" pitchFamily="34" charset="0"/>
                          <a:ea typeface="Times New Roman" panose="02020603050405020304" pitchFamily="18" charset="0"/>
                          <a:cs typeface="Arial" panose="020B0604020202020204" pitchFamily="34"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715529"/>
                  </a:ext>
                </a:extLst>
              </a:tr>
            </a:tbl>
          </a:graphicData>
        </a:graphic>
      </p:graphicFrame>
    </p:spTree>
    <p:extLst>
      <p:ext uri="{BB962C8B-B14F-4D97-AF65-F5344CB8AC3E}">
        <p14:creationId xmlns:p14="http://schemas.microsoft.com/office/powerpoint/2010/main" val="2085984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0 CuadroTexto"/>
          <p:cNvSpPr txBox="1">
            <a:spLocks noChangeArrowheads="1"/>
          </p:cNvSpPr>
          <p:nvPr/>
        </p:nvSpPr>
        <p:spPr bwMode="auto">
          <a:xfrm>
            <a:off x="431701" y="5517232"/>
            <a:ext cx="8280598" cy="584775"/>
          </a:xfrm>
          <a:prstGeom prst="rect">
            <a:avLst/>
          </a:prstGeom>
          <a:noFill/>
          <a:ln w="9525">
            <a:noFill/>
            <a:miter lim="800000"/>
            <a:headEnd/>
            <a:tailEnd/>
          </a:ln>
        </p:spPr>
        <p:txBody>
          <a:bodyPr wrap="square">
            <a:spAutoFit/>
          </a:bodyPr>
          <a:lstStyle/>
          <a:p>
            <a:pPr algn="just"/>
            <a:r>
              <a:rPr lang="es-ES" sz="1600" dirty="0">
                <a:latin typeface="Arial" panose="020B0604020202020204" pitchFamily="34" charset="0"/>
                <a:cs typeface="Arial" panose="020B0604020202020204" pitchFamily="34" charset="0"/>
              </a:rPr>
              <a:t>La matrícula reportada corresponde al periodo escolar Agosto a Diciembre 2016 del Ciclo Escolar 2016-2017, siendo ésta de 678 alumnos</a:t>
            </a:r>
          </a:p>
        </p:txBody>
      </p:sp>
      <p:graphicFrame>
        <p:nvGraphicFramePr>
          <p:cNvPr id="2" name="Tabla 1"/>
          <p:cNvGraphicFramePr>
            <a:graphicFrameLocks noGrp="1"/>
          </p:cNvGraphicFramePr>
          <p:nvPr>
            <p:extLst>
              <p:ext uri="{D42A27DB-BD31-4B8C-83A1-F6EECF244321}">
                <p14:modId xmlns:p14="http://schemas.microsoft.com/office/powerpoint/2010/main" val="684272465"/>
              </p:ext>
            </p:extLst>
          </p:nvPr>
        </p:nvGraphicFramePr>
        <p:xfrm>
          <a:off x="539552" y="1851759"/>
          <a:ext cx="7992888" cy="3377441"/>
        </p:xfrm>
        <a:graphic>
          <a:graphicData uri="http://schemas.openxmlformats.org/drawingml/2006/table">
            <a:tbl>
              <a:tblPr/>
              <a:tblGrid>
                <a:gridCol w="6723604">
                  <a:extLst>
                    <a:ext uri="{9D8B030D-6E8A-4147-A177-3AD203B41FA5}">
                      <a16:colId xmlns:a16="http://schemas.microsoft.com/office/drawing/2014/main" val="20000"/>
                    </a:ext>
                  </a:extLst>
                </a:gridCol>
                <a:gridCol w="1269284">
                  <a:extLst>
                    <a:ext uri="{9D8B030D-6E8A-4147-A177-3AD203B41FA5}">
                      <a16:colId xmlns:a16="http://schemas.microsoft.com/office/drawing/2014/main" val="20001"/>
                    </a:ext>
                  </a:extLst>
                </a:gridCol>
              </a:tblGrid>
              <a:tr h="377544">
                <a:tc gridSpan="2">
                  <a:txBody>
                    <a:bodyPr/>
                    <a:lstStyle/>
                    <a:p>
                      <a:pPr algn="ctr" fontAlgn="b">
                        <a:lnSpc>
                          <a:spcPct val="107000"/>
                        </a:lnSpc>
                        <a:spcAft>
                          <a:spcPts val="0"/>
                        </a:spcAft>
                      </a:pPr>
                      <a:r>
                        <a:rPr lang="es-ES" sz="2400" b="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MATRÍCULA</a:t>
                      </a:r>
                      <a:endParaRPr lang="es-MX"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50000"/>
                      </a:schemeClr>
                    </a:solidFill>
                  </a:tcPr>
                </a:tc>
                <a:tc hMerge="1">
                  <a:txBody>
                    <a:bodyPr/>
                    <a:lstStyle/>
                    <a:p>
                      <a:endParaRPr lang="es-MX"/>
                    </a:p>
                  </a:txBody>
                  <a:tcPr/>
                </a:tc>
                <a:extLst>
                  <a:ext uri="{0D108BD9-81ED-4DB2-BD59-A6C34878D82A}">
                    <a16:rowId xmlns:a16="http://schemas.microsoft.com/office/drawing/2014/main" val="10000"/>
                  </a:ext>
                </a:extLst>
              </a:tr>
              <a:tr h="566315">
                <a:tc>
                  <a:txBody>
                    <a:bodyPr/>
                    <a:lstStyle/>
                    <a:p>
                      <a:pPr fontAlgn="b">
                        <a:lnSpc>
                          <a:spcPct val="107000"/>
                        </a:lnSpc>
                        <a:spcAft>
                          <a:spcPts val="0"/>
                        </a:spcAft>
                      </a:pPr>
                      <a:r>
                        <a:rPr lang="es-ES" sz="16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Ingeniería en Industrias Alimentarias</a:t>
                      </a:r>
                      <a:r>
                        <a:rPr lang="es-ES" sz="1800" b="0" dirty="0">
                          <a:effectLst/>
                          <a:latin typeface="Arial" panose="020B0604020202020204" pitchFamily="34" charset="0"/>
                          <a:ea typeface="Times New Roman" panose="02020603050405020304" pitchFamily="18" charset="0"/>
                          <a:cs typeface="Arial" panose="020B0604020202020204" pitchFamily="34" charset="0"/>
                        </a:rPr>
                        <a:t> </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lnSpc>
                          <a:spcPct val="107000"/>
                        </a:lnSpc>
                        <a:spcAft>
                          <a:spcPts val="0"/>
                        </a:spcAft>
                      </a:pPr>
                      <a:r>
                        <a:rPr lang="es-ES" sz="20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578494">
                <a:tc>
                  <a:txBody>
                    <a:bodyPr/>
                    <a:lstStyle/>
                    <a:p>
                      <a:pPr fontAlgn="b">
                        <a:lnSpc>
                          <a:spcPct val="107000"/>
                        </a:lnSpc>
                        <a:spcAft>
                          <a:spcPts val="0"/>
                        </a:spcAft>
                      </a:pPr>
                      <a:r>
                        <a:rPr lang="es-ES" sz="16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Licenciatura en Administración</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lnSpc>
                          <a:spcPct val="107000"/>
                        </a:lnSpc>
                        <a:spcAft>
                          <a:spcPts val="0"/>
                        </a:spcAft>
                      </a:pPr>
                      <a:r>
                        <a:rPr lang="es-ES" sz="20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306</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496286">
                <a:tc>
                  <a:txBody>
                    <a:bodyPr/>
                    <a:lstStyle/>
                    <a:p>
                      <a:pPr fontAlgn="b">
                        <a:lnSpc>
                          <a:spcPct val="107000"/>
                        </a:lnSpc>
                        <a:spcAft>
                          <a:spcPts val="0"/>
                        </a:spcAft>
                      </a:pPr>
                      <a:r>
                        <a:rPr lang="es-ES" sz="16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Ingeniería en Sistemas Computacionales</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lnSpc>
                          <a:spcPct val="107000"/>
                        </a:lnSpc>
                        <a:spcAft>
                          <a:spcPts val="0"/>
                        </a:spcAft>
                      </a:pPr>
                      <a:r>
                        <a:rPr lang="es-ES" sz="20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67</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501413">
                <a:tc>
                  <a:txBody>
                    <a:bodyPr/>
                    <a:lstStyle/>
                    <a:p>
                      <a:pPr fontAlgn="b">
                        <a:lnSpc>
                          <a:spcPct val="107000"/>
                        </a:lnSpc>
                        <a:spcAft>
                          <a:spcPts val="0"/>
                        </a:spcAft>
                      </a:pPr>
                      <a:r>
                        <a:rPr lang="es-ES" sz="16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Ingeniería en Gestión Empresarial</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lnSpc>
                          <a:spcPct val="107000"/>
                        </a:lnSpc>
                        <a:spcAft>
                          <a:spcPts val="0"/>
                        </a:spcAft>
                      </a:pPr>
                      <a:r>
                        <a:rPr lang="es-ES" sz="2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426257">
                <a:tc>
                  <a:txBody>
                    <a:bodyPr/>
                    <a:lstStyle/>
                    <a:p>
                      <a:pPr fontAlgn="b">
                        <a:lnSpc>
                          <a:spcPct val="107000"/>
                        </a:lnSpc>
                        <a:spcAft>
                          <a:spcPts val="0"/>
                        </a:spcAft>
                      </a:pPr>
                      <a:r>
                        <a:rPr lang="es-ES" sz="16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Arquitectura</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lnSpc>
                          <a:spcPct val="107000"/>
                        </a:lnSpc>
                        <a:spcAft>
                          <a:spcPts val="0"/>
                        </a:spcAft>
                      </a:pPr>
                      <a:r>
                        <a:rPr lang="es-ES" sz="20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65</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417325">
                <a:tc>
                  <a:txBody>
                    <a:bodyPr/>
                    <a:lstStyle/>
                    <a:p>
                      <a:pPr fontAlgn="b">
                        <a:lnSpc>
                          <a:spcPct val="107000"/>
                        </a:lnSpc>
                        <a:spcAft>
                          <a:spcPts val="0"/>
                        </a:spcAft>
                      </a:pPr>
                      <a:r>
                        <a:rPr lang="es-ES" sz="16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Ingeniería en Administración</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lnSpc>
                          <a:spcPct val="107000"/>
                        </a:lnSpc>
                        <a:spcAft>
                          <a:spcPts val="0"/>
                        </a:spcAft>
                      </a:pPr>
                      <a:r>
                        <a:rPr lang="es-ES" sz="20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51</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9" name="Imagen 8"/>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55576" y="81181"/>
            <a:ext cx="7591425" cy="1331595"/>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4"/>
          <a:stretch>
            <a:fillRect/>
          </a:stretch>
        </p:blipFill>
        <p:spPr bwMode="auto">
          <a:xfrm>
            <a:off x="36512" y="1340768"/>
            <a:ext cx="9144000" cy="142876"/>
          </a:xfrm>
          <a:prstGeom prst="rect">
            <a:avLst/>
          </a:prstGeom>
          <a:noFill/>
          <a:ln>
            <a:noFill/>
          </a:ln>
        </p:spPr>
      </p:pic>
    </p:spTree>
  </p:cSld>
  <p:clrMapOvr>
    <a:masterClrMapping/>
  </p:clrMapOvr>
  <p:transition advClick="0" advTm="28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2 CuadroTexto"/>
          <p:cNvSpPr txBox="1">
            <a:spLocks noChangeArrowheads="1"/>
          </p:cNvSpPr>
          <p:nvPr/>
        </p:nvSpPr>
        <p:spPr bwMode="auto">
          <a:xfrm>
            <a:off x="395535" y="2924944"/>
            <a:ext cx="8352929" cy="1138773"/>
          </a:xfrm>
          <a:prstGeom prst="rect">
            <a:avLst/>
          </a:prstGeom>
          <a:noFill/>
          <a:ln w="9525">
            <a:noFill/>
            <a:miter lim="800000"/>
            <a:headEnd/>
            <a:tailEnd/>
          </a:ln>
        </p:spPr>
        <p:txBody>
          <a:bodyPr wrap="square">
            <a:spAutoFit/>
          </a:bodyPr>
          <a:lstStyle/>
          <a:p>
            <a:pPr algn="ctr">
              <a:spcAft>
                <a:spcPts val="0"/>
              </a:spcAft>
            </a:pPr>
            <a:r>
              <a:rPr lang="es-MX" sz="2800" b="1" dirty="0">
                <a:latin typeface="Arial" panose="020B0604020202020204" pitchFamily="34" charset="0"/>
                <a:ea typeface="Times New Roman" panose="02020603050405020304" pitchFamily="18" charset="0"/>
                <a:cs typeface="Arial" panose="020B0604020202020204" pitchFamily="34" charset="0"/>
              </a:rPr>
              <a:t>CAMPAÑAS DE PROMOCIÓN, DIFUSIÓN </a:t>
            </a:r>
          </a:p>
          <a:p>
            <a:pPr algn="ctr">
              <a:spcAft>
                <a:spcPts val="0"/>
              </a:spcAft>
            </a:pPr>
            <a:r>
              <a:rPr lang="es-MX" sz="2800" b="1" dirty="0">
                <a:latin typeface="Arial" panose="020B0604020202020204" pitchFamily="34" charset="0"/>
                <a:ea typeface="Times New Roman" panose="02020603050405020304" pitchFamily="18" charset="0"/>
                <a:cs typeface="Arial" panose="020B0604020202020204" pitchFamily="34" charset="0"/>
              </a:rPr>
              <a:t>Y CAPTACIÓN DE ALUMNOS</a:t>
            </a:r>
          </a:p>
          <a:p>
            <a:pPr algn="ctr"/>
            <a:endParaRPr lang="es-MX" sz="1200" dirty="0">
              <a:solidFill>
                <a:schemeClr val="bg1"/>
              </a:solidFill>
              <a:latin typeface="Arial Black" pitchFamily="34" charset="0"/>
            </a:endParaRPr>
          </a:p>
        </p:txBody>
      </p:sp>
    </p:spTree>
    <p:extLst>
      <p:ext uri="{BB962C8B-B14F-4D97-AF65-F5344CB8AC3E}">
        <p14:creationId xmlns:p14="http://schemas.microsoft.com/office/powerpoint/2010/main" val="37517652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836712"/>
            <a:ext cx="8784976" cy="338554"/>
          </a:xfrm>
          <a:prstGeom prst="rect">
            <a:avLst/>
          </a:prstGeom>
        </p:spPr>
        <p:txBody>
          <a:bodyPr wrap="square">
            <a:spAutoFit/>
          </a:bodyPr>
          <a:lstStyle/>
          <a:p>
            <a:pPr algn="ctr">
              <a:spcAft>
                <a:spcPts val="0"/>
              </a:spcAft>
            </a:pPr>
            <a:r>
              <a:rPr lang="es-MX" sz="1600" b="1" dirty="0">
                <a:latin typeface="Arial" panose="020B0604020202020204" pitchFamily="34" charset="0"/>
                <a:cs typeface="Arial" panose="020B0604020202020204" pitchFamily="34" charset="0"/>
              </a:rPr>
              <a:t>CAMPAÑAS DE PROMOCIÓN, DIFUSIÓN Y CAPTACIÓN DE ALUMNOS</a:t>
            </a:r>
            <a:endParaRPr lang="es-MX" sz="16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528864131"/>
              </p:ext>
            </p:extLst>
          </p:nvPr>
        </p:nvGraphicFramePr>
        <p:xfrm>
          <a:off x="539552" y="1196752"/>
          <a:ext cx="8187906" cy="5575567"/>
        </p:xfrm>
        <a:graphic>
          <a:graphicData uri="http://schemas.openxmlformats.org/drawingml/2006/table">
            <a:tbl>
              <a:tblPr firstRow="1" firstCol="1" bandRow="1"/>
              <a:tblGrid>
                <a:gridCol w="3041222">
                  <a:extLst>
                    <a:ext uri="{9D8B030D-6E8A-4147-A177-3AD203B41FA5}">
                      <a16:colId xmlns:a16="http://schemas.microsoft.com/office/drawing/2014/main" val="20000"/>
                    </a:ext>
                  </a:extLst>
                </a:gridCol>
                <a:gridCol w="1793542">
                  <a:extLst>
                    <a:ext uri="{9D8B030D-6E8A-4147-A177-3AD203B41FA5}">
                      <a16:colId xmlns:a16="http://schemas.microsoft.com/office/drawing/2014/main" val="20001"/>
                    </a:ext>
                  </a:extLst>
                </a:gridCol>
                <a:gridCol w="1637582">
                  <a:extLst>
                    <a:ext uri="{9D8B030D-6E8A-4147-A177-3AD203B41FA5}">
                      <a16:colId xmlns:a16="http://schemas.microsoft.com/office/drawing/2014/main" val="20002"/>
                    </a:ext>
                  </a:extLst>
                </a:gridCol>
                <a:gridCol w="1715560">
                  <a:extLst>
                    <a:ext uri="{9D8B030D-6E8A-4147-A177-3AD203B41FA5}">
                      <a16:colId xmlns:a16="http://schemas.microsoft.com/office/drawing/2014/main" val="20003"/>
                    </a:ext>
                  </a:extLst>
                </a:gridCol>
              </a:tblGrid>
              <a:tr h="188635">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rPr>
                        <a:t>Actividad</a:t>
                      </a:r>
                      <a:endParaRPr lang="es-MX" sz="1100" dirty="0">
                        <a:effectLst/>
                        <a:latin typeface="Times New Roman" panose="02020603050405020304" pitchFamily="18" charset="0"/>
                        <a:ea typeface="Times New Roman" panose="02020603050405020304" pitchFamily="18" charset="0"/>
                      </a:endParaRPr>
                    </a:p>
                  </a:txBody>
                  <a:tcPr marL="29194" marR="29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rPr>
                        <a:t>Medios</a:t>
                      </a:r>
                      <a:endParaRPr lang="es-MX" sz="1100" dirty="0">
                        <a:effectLst/>
                        <a:latin typeface="Times New Roman" panose="02020603050405020304" pitchFamily="18" charset="0"/>
                        <a:ea typeface="Times New Roman" panose="02020603050405020304" pitchFamily="18" charset="0"/>
                      </a:endParaRPr>
                    </a:p>
                  </a:txBody>
                  <a:tcPr marL="29194" marR="29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rPr>
                        <a:t>Costo</a:t>
                      </a:r>
                      <a:endParaRPr lang="es-MX" sz="1100" dirty="0">
                        <a:effectLst/>
                        <a:latin typeface="Times New Roman" panose="02020603050405020304" pitchFamily="18" charset="0"/>
                        <a:ea typeface="Times New Roman" panose="02020603050405020304" pitchFamily="18" charset="0"/>
                      </a:endParaRPr>
                    </a:p>
                  </a:txBody>
                  <a:tcPr marL="29194" marR="29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rPr>
                        <a:t>Beneficio</a:t>
                      </a:r>
                      <a:endParaRPr lang="es-MX" sz="1100" dirty="0">
                        <a:effectLst/>
                        <a:latin typeface="Times New Roman" panose="02020603050405020304" pitchFamily="18" charset="0"/>
                        <a:ea typeface="Times New Roman" panose="02020603050405020304" pitchFamily="18" charset="0"/>
                      </a:endParaRPr>
                    </a:p>
                  </a:txBody>
                  <a:tcPr marL="29194" marR="29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2504">
                <a:tc>
                  <a:txBody>
                    <a:bodyPr/>
                    <a:lstStyle/>
                    <a:p>
                      <a:pPr algn="ctr">
                        <a:lnSpc>
                          <a:spcPct val="107000"/>
                        </a:lnSpc>
                        <a:spcAft>
                          <a:spcPts val="0"/>
                        </a:spcAft>
                      </a:pPr>
                      <a:r>
                        <a:rPr lang="es-MX" sz="1100" b="1" dirty="0">
                          <a:effectLst/>
                          <a:latin typeface="Arial" panose="020B0604020202020204" pitchFamily="34" charset="0"/>
                          <a:ea typeface="Times New Roman" panose="02020603050405020304" pitchFamily="18" charset="0"/>
                        </a:rPr>
                        <a:t>Promoción</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effectLst/>
                          <a:latin typeface="Arial" panose="020B0604020202020204" pitchFamily="34" charset="0"/>
                          <a:ea typeface="Times New Roman" panose="02020603050405020304" pitchFamily="18" charset="0"/>
                        </a:rPr>
                        <a:t> </a:t>
                      </a:r>
                      <a:endParaRPr lang="es-MX" sz="110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effectLst/>
                          <a:latin typeface="Arial" panose="020B0604020202020204" pitchFamily="34" charset="0"/>
                          <a:ea typeface="Times New Roman" panose="02020603050405020304" pitchFamily="18" charset="0"/>
                        </a:rPr>
                        <a:t> </a:t>
                      </a:r>
                      <a:endParaRPr lang="es-MX" sz="110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 </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3445">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Se promocionó la oferta educativa utilizando la estrategia de trasladar 162 alumnos de 10 planteles de educación media superior a estas instalaciones, donde se realizaron varias dinámicas como la transmisión de un video, charlas inductivas por docentes, presentación de proyectos, entrega de promocionales y un lunch.  </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Personal administrativo y académico. Vehículos institucionales. Artículos promocionales </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a:effectLst/>
                          <a:latin typeface="Arial" panose="020B0604020202020204" pitchFamily="34" charset="0"/>
                          <a:ea typeface="Times New Roman" panose="02020603050405020304" pitchFamily="18" charset="0"/>
                        </a:rPr>
                        <a:t>Viáticos: $5,456.00</a:t>
                      </a:r>
                      <a:endParaRPr lang="es-MX" sz="11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100">
                          <a:effectLst/>
                          <a:latin typeface="Arial" panose="020B0604020202020204" pitchFamily="34" charset="0"/>
                          <a:ea typeface="Times New Roman" panose="02020603050405020304" pitchFamily="18" charset="0"/>
                        </a:rPr>
                        <a:t>Pasajes (Gasolina): $21,202.00</a:t>
                      </a:r>
                      <a:endParaRPr lang="es-MX" sz="110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s-MX" sz="1100" dirty="0">
                          <a:effectLst/>
                          <a:latin typeface="Arial" panose="020B0604020202020204" pitchFamily="34" charset="0"/>
                          <a:ea typeface="Times New Roman" panose="02020603050405020304" pitchFamily="18" charset="0"/>
                        </a:rPr>
                        <a:t>Egresados(as) de educación media superior que radican en zonas de alta marginalidad y no tienen la disponibilidad para trasladarse a estas instalaciones y conocer la oferta educativa y servicios.</a:t>
                      </a:r>
                      <a:endParaRPr lang="es-MX" sz="1100" dirty="0">
                        <a:effectLst/>
                        <a:latin typeface="Times New Roman" panose="02020603050405020304" pitchFamily="18" charset="0"/>
                        <a:ea typeface="Times New Roman" panose="02020603050405020304" pitchFamily="18" charset="0"/>
                      </a:endParaRPr>
                    </a:p>
                  </a:txBody>
                  <a:tcPr marL="29194" marR="29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7848">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Se llevaron a cabo visitas a planteles de educación media superior donde no fue posible su traslado al ITS, donde se les mostraron videos promocionales, charlas inductivas y reparto de artículos promocionales</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Personal administrativo y académico. Vehículos institucionales. Artículos promocionales</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dirty="0">
                          <a:effectLst/>
                          <a:latin typeface="Arial" panose="020B0604020202020204" pitchFamily="34" charset="0"/>
                          <a:ea typeface="Times New Roman" panose="02020603050405020304" pitchFamily="18" charset="0"/>
                        </a:rPr>
                        <a:t>Viáticos: $4,960.00</a:t>
                      </a:r>
                      <a:endParaRPr lang="es-MX" sz="11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es-MX" sz="1100" dirty="0">
                          <a:effectLst/>
                          <a:latin typeface="Arial" panose="020B0604020202020204" pitchFamily="34" charset="0"/>
                          <a:ea typeface="Times New Roman" panose="02020603050405020304" pitchFamily="18" charset="0"/>
                        </a:rPr>
                        <a:t>Pasajes (Gasolina): $1,730.00</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0003"/>
                  </a:ext>
                </a:extLst>
              </a:tr>
              <a:tr h="685765">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Instalación de lonas promocionales en las cabeceras municipales y principales localidades de la zona de influencia del Instituto.  </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Personal administrativo, vehículos institucionales</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Viáticos: $128.00</a:t>
                      </a:r>
                      <a:endParaRPr lang="es-MX" sz="11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Costo lonas:</a:t>
                      </a:r>
                      <a:endParaRPr lang="es-MX" sz="11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$6,769.00</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Herramienta para posicionar al Instituto dentro de la zona de influencia.</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50967">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Se llevaron a cabo </a:t>
                      </a:r>
                      <a:r>
                        <a:rPr lang="es-MX" sz="1100" dirty="0" err="1">
                          <a:effectLst/>
                          <a:latin typeface="Arial" panose="020B0604020202020204" pitchFamily="34" charset="0"/>
                          <a:ea typeface="Times New Roman" panose="02020603050405020304" pitchFamily="18" charset="0"/>
                        </a:rPr>
                        <a:t>perifoneos</a:t>
                      </a:r>
                      <a:r>
                        <a:rPr lang="es-MX" sz="1100" dirty="0">
                          <a:effectLst/>
                          <a:latin typeface="Arial" panose="020B0604020202020204" pitchFamily="34" charset="0"/>
                          <a:ea typeface="Times New Roman" panose="02020603050405020304" pitchFamily="18" charset="0"/>
                        </a:rPr>
                        <a:t> en las cabeceras municipales y principales localidades y a la par, se pegaron en sitios públicos posters y se repartieron volantes.</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Personal administrativo, vehículos institucionales</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effectLst/>
                          <a:latin typeface="Arial" panose="020B0604020202020204" pitchFamily="34" charset="0"/>
                          <a:ea typeface="Times New Roman" panose="02020603050405020304" pitchFamily="18" charset="0"/>
                        </a:rPr>
                        <a:t>Pasajes (Gasolina): $2,356.00</a:t>
                      </a:r>
                      <a:endParaRPr lang="es-MX" sz="110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Captación de alumnos y aumento de matrícula</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83445">
                <a:tc>
                  <a:txBody>
                    <a:bodyPr/>
                    <a:lstStyle/>
                    <a:p>
                      <a:pPr algn="just">
                        <a:lnSpc>
                          <a:spcPct val="107000"/>
                        </a:lnSpc>
                        <a:spcAft>
                          <a:spcPts val="0"/>
                        </a:spcAft>
                      </a:pPr>
                      <a:r>
                        <a:rPr lang="es-MX" sz="1100">
                          <a:effectLst/>
                          <a:latin typeface="Arial" panose="020B0604020202020204" pitchFamily="34" charset="0"/>
                          <a:ea typeface="Times New Roman" panose="02020603050405020304" pitchFamily="18" charset="0"/>
                        </a:rPr>
                        <a:t>Para la realización de las actividades antes enunciadas, se adquirieron artículos promocionales como ánforas, mochilas, gorras, libretas buscando la característica de que sus materiales sean reciclados.</a:t>
                      </a:r>
                      <a:endParaRPr lang="es-MX" sz="110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es-MX" sz="1100">
                          <a:effectLst/>
                          <a:latin typeface="Arial" panose="020B0604020202020204" pitchFamily="34" charset="0"/>
                          <a:ea typeface="Times New Roman" panose="02020603050405020304" pitchFamily="18" charset="0"/>
                        </a:rPr>
                        <a:t>Asimismo, se adquirieron volantes, posters, trípticos</a:t>
                      </a:r>
                      <a:endParaRPr lang="es-MX" sz="110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es-MX" sz="1100">
                          <a:effectLst/>
                          <a:latin typeface="Arial" panose="020B0604020202020204" pitchFamily="34" charset="0"/>
                          <a:ea typeface="Times New Roman" panose="02020603050405020304" pitchFamily="18" charset="0"/>
                        </a:rPr>
                        <a:t> </a:t>
                      </a:r>
                      <a:endParaRPr lang="es-MX" sz="110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effectLst/>
                          <a:latin typeface="Arial" panose="020B0604020202020204" pitchFamily="34" charset="0"/>
                          <a:ea typeface="Times New Roman" panose="02020603050405020304" pitchFamily="18" charset="0"/>
                        </a:rPr>
                        <a:t> </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100" dirty="0">
                          <a:effectLst/>
                          <a:latin typeface="Arial" panose="020B0604020202020204" pitchFamily="34" charset="0"/>
                          <a:ea typeface="Times New Roman" panose="02020603050405020304" pitchFamily="18" charset="0"/>
                        </a:rPr>
                        <a:t>Poster, volantes y trípticos: $3,944.00</a:t>
                      </a:r>
                      <a:endParaRPr lang="es-MX" sz="11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es-MX" sz="1100" dirty="0">
                          <a:effectLst/>
                          <a:latin typeface="Arial" panose="020B0604020202020204" pitchFamily="34" charset="0"/>
                          <a:ea typeface="Times New Roman" panose="02020603050405020304" pitchFamily="18" charset="0"/>
                        </a:rPr>
                        <a:t> </a:t>
                      </a:r>
                      <a:endParaRPr lang="es-MX" sz="11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es-MX" sz="1100" dirty="0">
                          <a:effectLst/>
                          <a:latin typeface="Arial" panose="020B0604020202020204" pitchFamily="34" charset="0"/>
                          <a:ea typeface="Times New Roman" panose="02020603050405020304" pitchFamily="18" charset="0"/>
                        </a:rPr>
                        <a:t>Ánforas, mochilas, gorras y libretas: $59,090.00</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100" dirty="0">
                          <a:effectLst/>
                          <a:latin typeface="Arial" panose="020B0604020202020204" pitchFamily="34" charset="0"/>
                          <a:ea typeface="Times New Roman" panose="02020603050405020304" pitchFamily="18" charset="0"/>
                        </a:rPr>
                        <a:t> </a:t>
                      </a:r>
                      <a:endParaRPr lang="es-MX" sz="1100" dirty="0">
                        <a:effectLst/>
                        <a:latin typeface="Times New Roman" panose="02020603050405020304" pitchFamily="18" charset="0"/>
                        <a:ea typeface="Times New Roman" panose="02020603050405020304" pitchFamily="18" charset="0"/>
                      </a:endParaRPr>
                    </a:p>
                  </a:txBody>
                  <a:tcPr marL="29194" marR="29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5"/>
            <a:ext cx="7591425" cy="792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32160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48986254"/>
              </p:ext>
            </p:extLst>
          </p:nvPr>
        </p:nvGraphicFramePr>
        <p:xfrm>
          <a:off x="971601" y="2440691"/>
          <a:ext cx="7272807" cy="4012644"/>
        </p:xfrm>
        <a:graphic>
          <a:graphicData uri="http://schemas.openxmlformats.org/drawingml/2006/table">
            <a:tbl>
              <a:tblPr firstRow="1" firstCol="1" bandRow="1"/>
              <a:tblGrid>
                <a:gridCol w="2585887">
                  <a:extLst>
                    <a:ext uri="{9D8B030D-6E8A-4147-A177-3AD203B41FA5}">
                      <a16:colId xmlns:a16="http://schemas.microsoft.com/office/drawing/2014/main" val="20000"/>
                    </a:ext>
                  </a:extLst>
                </a:gridCol>
                <a:gridCol w="1212135">
                  <a:extLst>
                    <a:ext uri="{9D8B030D-6E8A-4147-A177-3AD203B41FA5}">
                      <a16:colId xmlns:a16="http://schemas.microsoft.com/office/drawing/2014/main" val="20001"/>
                    </a:ext>
                  </a:extLst>
                </a:gridCol>
                <a:gridCol w="1454561">
                  <a:extLst>
                    <a:ext uri="{9D8B030D-6E8A-4147-A177-3AD203B41FA5}">
                      <a16:colId xmlns:a16="http://schemas.microsoft.com/office/drawing/2014/main" val="20002"/>
                    </a:ext>
                  </a:extLst>
                </a:gridCol>
                <a:gridCol w="2020224">
                  <a:extLst>
                    <a:ext uri="{9D8B030D-6E8A-4147-A177-3AD203B41FA5}">
                      <a16:colId xmlns:a16="http://schemas.microsoft.com/office/drawing/2014/main" val="20003"/>
                    </a:ext>
                  </a:extLst>
                </a:gridCol>
              </a:tblGrid>
              <a:tr h="541558">
                <a:tc>
                  <a:txBody>
                    <a:bodyPr/>
                    <a:lstStyle/>
                    <a:p>
                      <a:pPr algn="ctr">
                        <a:spcAft>
                          <a:spcPts val="0"/>
                        </a:spcAft>
                      </a:pPr>
                      <a:r>
                        <a:rPr lang="es-MX"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Carrera</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Hombre</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Mujer</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chemeClr val="bg1">
                        <a:lumMod val="50000"/>
                      </a:schemeClr>
                    </a:solidFill>
                  </a:tcPr>
                </a:tc>
                <a:tc>
                  <a:txBody>
                    <a:bodyPr/>
                    <a:lstStyle/>
                    <a:p>
                      <a:pPr algn="ctr">
                        <a:spcAft>
                          <a:spcPts val="0"/>
                        </a:spcAft>
                      </a:pPr>
                      <a:r>
                        <a:rPr lang="es-MX"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Total</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9699">
                <a:tc>
                  <a:txBody>
                    <a:bodyPr/>
                    <a:lstStyle/>
                    <a:p>
                      <a:pP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Ingeniería en Industrias Alimentarias</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ct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r h="509699">
                <a:tc>
                  <a:txBody>
                    <a:bodyPr/>
                    <a:lstStyle/>
                    <a:p>
                      <a:pP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Ingeniería en Gestión Empresarial</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2"/>
                  </a:ext>
                </a:extLst>
              </a:tr>
              <a:tr h="410473">
                <a:tc>
                  <a:txBody>
                    <a:bodyPr/>
                    <a:lstStyle/>
                    <a:p>
                      <a:pP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Ingeniería en Administración</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3"/>
                  </a:ext>
                </a:extLst>
              </a:tr>
              <a:tr h="428571">
                <a:tc>
                  <a:txBody>
                    <a:bodyPr/>
                    <a:lstStyle/>
                    <a:p>
                      <a:pP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Arquitectura</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98401395"/>
                  </a:ext>
                </a:extLst>
              </a:tr>
              <a:tr h="342857">
                <a:tc>
                  <a:txBody>
                    <a:bodyPr/>
                    <a:lstStyle/>
                    <a:p>
                      <a:pP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Lic. en Administración</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46</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74</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2951948658"/>
                  </a:ext>
                </a:extLst>
              </a:tr>
              <a:tr h="787694">
                <a:tc>
                  <a:txBody>
                    <a:bodyPr/>
                    <a:lstStyle/>
                    <a:p>
                      <a:pPr>
                        <a:spcAft>
                          <a:spcPts val="0"/>
                        </a:spcAft>
                      </a:pPr>
                      <a:r>
                        <a:rPr lang="es-MX" sz="1400" b="0" dirty="0">
                          <a:effectLst/>
                          <a:latin typeface="Arial" panose="020B0604020202020204" pitchFamily="34" charset="0"/>
                          <a:ea typeface="Times New Roman" panose="02020603050405020304" pitchFamily="18" charset="0"/>
                          <a:cs typeface="Arial" panose="020B0604020202020204" pitchFamily="34" charset="0"/>
                        </a:rPr>
                        <a:t>Ing. en</a:t>
                      </a:r>
                      <a:r>
                        <a:rPr lang="es-MX" sz="1400" b="0" baseline="0" dirty="0">
                          <a:effectLst/>
                          <a:latin typeface="Arial" panose="020B0604020202020204" pitchFamily="34" charset="0"/>
                          <a:ea typeface="Times New Roman" panose="02020603050405020304" pitchFamily="18" charset="0"/>
                          <a:cs typeface="Arial" panose="020B0604020202020204" pitchFamily="34" charset="0"/>
                        </a:rPr>
                        <a:t> Sistemas Computacionales</a:t>
                      </a:r>
                      <a:endParaRPr lang="es-MX"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algn="ctr" defTabSz="914400" rtl="0" eaLnBrk="1" latinLnBrk="0" hangingPunct="1">
                        <a:spcAft>
                          <a:spcPts val="0"/>
                        </a:spcAft>
                      </a:pPr>
                      <a:r>
                        <a:rPr lang="es-MX"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519274237"/>
                  </a:ext>
                </a:extLst>
              </a:tr>
              <a:tr h="482093">
                <a:tc>
                  <a:txBody>
                    <a:bodyPr/>
                    <a:lstStyle/>
                    <a:p>
                      <a:pPr algn="ctr">
                        <a:spcAft>
                          <a:spcPts val="0"/>
                        </a:spcAft>
                      </a:pPr>
                      <a:r>
                        <a:rPr lang="es-MX" sz="1400" b="1" dirty="0">
                          <a:effectLst/>
                          <a:latin typeface="Arial" panose="020B0604020202020204" pitchFamily="34" charset="0"/>
                          <a:ea typeface="Times New Roman" panose="02020603050405020304" pitchFamily="18" charset="0"/>
                          <a:cs typeface="Arial" panose="020B0604020202020204" pitchFamily="34" charset="0"/>
                        </a:rPr>
                        <a:t>Totales</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400" b="1" dirty="0">
                          <a:effectLst/>
                          <a:latin typeface="Arial" panose="020B0604020202020204" pitchFamily="34" charset="0"/>
                          <a:ea typeface="Times New Roman" panose="02020603050405020304" pitchFamily="18" charset="0"/>
                          <a:cs typeface="Arial" panose="020B0604020202020204" pitchFamily="34" charset="0"/>
                        </a:rPr>
                        <a:t>74</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400" b="1" dirty="0">
                          <a:effectLst/>
                          <a:latin typeface="Arial" panose="020B0604020202020204" pitchFamily="34" charset="0"/>
                          <a:ea typeface="Times New Roman" panose="02020603050405020304" pitchFamily="18" charset="0"/>
                          <a:cs typeface="Arial" panose="020B0604020202020204" pitchFamily="34" charset="0"/>
                        </a:rPr>
                        <a:t>79</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65000"/>
                      </a:schemeClr>
                    </a:solidFill>
                  </a:tcPr>
                </a:tc>
                <a:tc>
                  <a:txBody>
                    <a:bodyPr/>
                    <a:lstStyle/>
                    <a:p>
                      <a:pPr algn="ctr">
                        <a:spcAft>
                          <a:spcPts val="0"/>
                        </a:spcAft>
                      </a:pPr>
                      <a:r>
                        <a:rPr lang="es-MX" sz="1400" b="1" dirty="0">
                          <a:effectLst/>
                          <a:latin typeface="Arial" panose="020B0604020202020204" pitchFamily="34" charset="0"/>
                          <a:ea typeface="Times New Roman" panose="02020603050405020304" pitchFamily="18" charset="0"/>
                          <a:cs typeface="Arial" panose="020B0604020202020204" pitchFamily="34" charset="0"/>
                        </a:rPr>
                        <a:t>153</a:t>
                      </a:r>
                    </a:p>
                  </a:txBody>
                  <a:tcPr marL="68580" marR="68580" marT="0" marB="0" anchor="ctr">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198022" y="1299088"/>
            <a:ext cx="8784976" cy="584775"/>
          </a:xfrm>
          <a:prstGeom prst="rect">
            <a:avLst/>
          </a:prstGeom>
        </p:spPr>
        <p:txBody>
          <a:bodyPr wrap="square">
            <a:spAutoFit/>
          </a:bodyPr>
          <a:lstStyle/>
          <a:p>
            <a:pPr algn="ctr">
              <a:spcAft>
                <a:spcPts val="0"/>
              </a:spcAft>
            </a:pPr>
            <a:r>
              <a:rPr lang="es-MX" b="1" dirty="0">
                <a:latin typeface="Arial" panose="020B0604020202020204" pitchFamily="34" charset="0"/>
                <a:cs typeface="Arial" panose="020B0604020202020204" pitchFamily="34" charset="0"/>
              </a:rPr>
              <a:t>CAPTACIÓN DE ALUMNOS POR CARRERA </a:t>
            </a:r>
          </a:p>
          <a:p>
            <a:pPr algn="ctr">
              <a:spcAft>
                <a:spcPts val="0"/>
              </a:spcAft>
            </a:pPr>
            <a:r>
              <a:rPr lang="es-MX" sz="1400" b="1" dirty="0">
                <a:latin typeface="Arial" panose="020B0604020202020204" pitchFamily="34" charset="0"/>
                <a:cs typeface="Arial" panose="020B0604020202020204" pitchFamily="34" charset="0"/>
              </a:rPr>
              <a:t>PERIODO AGOSTO A DICIEMBRE DE 2016 </a:t>
            </a:r>
            <a:endParaRPr lang="es-MX" sz="1400" dirty="0">
              <a:latin typeface="Arial" panose="020B0604020202020204" pitchFamily="34" charset="0"/>
              <a:cs typeface="Arial" panose="020B0604020202020204" pitchFamily="34" charset="0"/>
            </a:endParaRPr>
          </a:p>
        </p:txBody>
      </p:sp>
      <p:pic>
        <p:nvPicPr>
          <p:cNvPr id="11" name="Imagen 10"/>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4"/>
          <a:stretch>
            <a:fillRect/>
          </a:stretch>
        </p:blipFill>
        <p:spPr bwMode="auto">
          <a:xfrm>
            <a:off x="36512" y="1855915"/>
            <a:ext cx="9144000" cy="142876"/>
          </a:xfrm>
          <a:prstGeom prst="rect">
            <a:avLst/>
          </a:prstGeom>
          <a:noFill/>
          <a:ln>
            <a:noFill/>
          </a:ln>
        </p:spPr>
      </p:pic>
    </p:spTree>
    <p:extLst>
      <p:ext uri="{BB962C8B-B14F-4D97-AF65-F5344CB8AC3E}">
        <p14:creationId xmlns:p14="http://schemas.microsoft.com/office/powerpoint/2010/main" val="250238582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8022" y="1299088"/>
            <a:ext cx="8784976" cy="584775"/>
          </a:xfrm>
          <a:prstGeom prst="rect">
            <a:avLst/>
          </a:prstGeom>
        </p:spPr>
        <p:txBody>
          <a:bodyPr wrap="square">
            <a:spAutoFit/>
          </a:bodyPr>
          <a:lstStyle/>
          <a:p>
            <a:pPr algn="ctr">
              <a:spcAft>
                <a:spcPts val="0"/>
              </a:spcAft>
            </a:pPr>
            <a:r>
              <a:rPr lang="es-MX" b="1" dirty="0">
                <a:latin typeface="Arial" panose="020B0604020202020204" pitchFamily="34" charset="0"/>
                <a:cs typeface="Arial" panose="020B0604020202020204" pitchFamily="34" charset="0"/>
              </a:rPr>
              <a:t>CAPTACIÓN DE ALUMNOS POR CARRERA </a:t>
            </a:r>
          </a:p>
          <a:p>
            <a:pPr algn="ctr">
              <a:spcAft>
                <a:spcPts val="0"/>
              </a:spcAft>
            </a:pPr>
            <a:r>
              <a:rPr lang="es-MX" sz="1400" b="1" dirty="0">
                <a:latin typeface="Arial" panose="020B0604020202020204" pitchFamily="34" charset="0"/>
                <a:cs typeface="Arial" panose="020B0604020202020204" pitchFamily="34" charset="0"/>
              </a:rPr>
              <a:t>PERIODO AGOSTO A DICIEMBRE DE 2016 </a:t>
            </a:r>
            <a:endParaRPr lang="es-MX" sz="1400" dirty="0">
              <a:latin typeface="Arial" panose="020B0604020202020204" pitchFamily="34" charset="0"/>
              <a:cs typeface="Arial" panose="020B0604020202020204" pitchFamily="34" charset="0"/>
            </a:endParaRP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4798" y="44624"/>
            <a:ext cx="7591425" cy="118757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855915"/>
            <a:ext cx="9144000" cy="142876"/>
          </a:xfrm>
          <a:prstGeom prst="rect">
            <a:avLst/>
          </a:prstGeom>
          <a:noFill/>
          <a:ln>
            <a:noFill/>
          </a:ln>
        </p:spPr>
      </p:pic>
      <p:graphicFrame>
        <p:nvGraphicFramePr>
          <p:cNvPr id="6" name="Gráfico 5">
            <a:extLst>
              <a:ext uri="{FF2B5EF4-FFF2-40B4-BE49-F238E27FC236}">
                <a16:creationId xmlns:a16="http://schemas.microsoft.com/office/drawing/2014/main" id="{93BB3EEF-A0CE-40D9-B1DE-162199BA0075}"/>
              </a:ext>
            </a:extLst>
          </p:cNvPr>
          <p:cNvGraphicFramePr>
            <a:graphicFrameLocks/>
          </p:cNvGraphicFramePr>
          <p:nvPr>
            <p:extLst>
              <p:ext uri="{D42A27DB-BD31-4B8C-83A1-F6EECF244321}">
                <p14:modId xmlns:p14="http://schemas.microsoft.com/office/powerpoint/2010/main" val="2806619559"/>
              </p:ext>
            </p:extLst>
          </p:nvPr>
        </p:nvGraphicFramePr>
        <p:xfrm>
          <a:off x="1043608" y="2204864"/>
          <a:ext cx="6984776" cy="4467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444688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 name="2 CuadroTexto"/>
          <p:cNvSpPr txBox="1">
            <a:spLocks noChangeArrowheads="1"/>
          </p:cNvSpPr>
          <p:nvPr/>
        </p:nvSpPr>
        <p:spPr bwMode="auto">
          <a:xfrm>
            <a:off x="3707904" y="3178633"/>
            <a:ext cx="5328592" cy="492443"/>
          </a:xfrm>
          <a:prstGeom prst="rect">
            <a:avLst/>
          </a:prstGeom>
          <a:noFill/>
          <a:ln w="9525">
            <a:noFill/>
            <a:miter lim="800000"/>
            <a:headEnd/>
            <a:tailEnd/>
          </a:ln>
        </p:spPr>
        <p:txBody>
          <a:bodyPr wrap="square">
            <a:spAutoFit/>
          </a:bodyPr>
          <a:lstStyle/>
          <a:p>
            <a:pPr>
              <a:spcAft>
                <a:spcPts val="0"/>
              </a:spcAft>
            </a:pPr>
            <a:r>
              <a:rPr lang="es-ES" sz="2600" b="1" dirty="0">
                <a:latin typeface="Arial" panose="020B0604020202020204" pitchFamily="34" charset="0"/>
                <a:ea typeface="Times New Roman" panose="02020603050405020304" pitchFamily="18" charset="0"/>
                <a:cs typeface="Arial" panose="020B0604020202020204" pitchFamily="34" charset="0"/>
              </a:rPr>
              <a:t>ACCIONES DE PLANEACIÓN</a:t>
            </a:r>
            <a:endParaRPr lang="es-MX" sz="2600" b="1" dirty="0">
              <a:latin typeface="Arial" panose="020B0604020202020204" pitchFamily="34" charset="0"/>
              <a:cs typeface="Arial" panose="020B0604020202020204" pitchFamily="34" charset="0"/>
            </a:endParaRPr>
          </a:p>
        </p:txBody>
      </p:sp>
      <p:sp>
        <p:nvSpPr>
          <p:cNvPr id="5" name="2 CuadroTexto"/>
          <p:cNvSpPr txBox="1">
            <a:spLocks noChangeArrowheads="1"/>
          </p:cNvSpPr>
          <p:nvPr/>
        </p:nvSpPr>
        <p:spPr bwMode="auto">
          <a:xfrm>
            <a:off x="1878174" y="2996952"/>
            <a:ext cx="1423971" cy="923330"/>
          </a:xfrm>
          <a:prstGeom prst="rect">
            <a:avLst/>
          </a:prstGeom>
          <a:noFill/>
          <a:ln w="9525">
            <a:noFill/>
            <a:miter lim="800000"/>
            <a:headEnd/>
            <a:tailEnd/>
          </a:ln>
        </p:spPr>
        <p:txBody>
          <a:bodyPr wrap="square">
            <a:spAutoFit/>
          </a:bodyPr>
          <a:lstStyle/>
          <a:p>
            <a:pPr>
              <a:spcAft>
                <a:spcPts val="0"/>
              </a:spcAft>
            </a:pPr>
            <a:r>
              <a:rPr lang="es-MX" sz="5400" b="1" dirty="0">
                <a:latin typeface="Arial" panose="020B0604020202020204" pitchFamily="34" charset="0"/>
                <a:cs typeface="Arial" panose="020B0604020202020204" pitchFamily="34" charset="0"/>
              </a:rPr>
              <a:t>5.2</a:t>
            </a:r>
            <a:endParaRPr lang="es-MX" sz="1200" dirty="0">
              <a:latin typeface="Arial" panose="020B0604020202020204" pitchFamily="34" charset="0"/>
              <a:cs typeface="Arial" panose="020B0604020202020204" pitchFamily="34" charset="0"/>
            </a:endParaRPr>
          </a:p>
        </p:txBody>
      </p:sp>
      <p:sp>
        <p:nvSpPr>
          <p:cNvPr id="6" name="Rectángulo 5"/>
          <p:cNvSpPr/>
          <p:nvPr/>
        </p:nvSpPr>
        <p:spPr>
          <a:xfrm flipH="1">
            <a:off x="3302145" y="2921168"/>
            <a:ext cx="45719" cy="101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5622984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2412268" y="3068960"/>
            <a:ext cx="5688124" cy="769441"/>
          </a:xfrm>
          <a:prstGeom prst="rect">
            <a:avLst/>
          </a:prstGeom>
          <a:noFill/>
          <a:ln w="9525">
            <a:noFill/>
            <a:miter lim="800000"/>
            <a:headEnd/>
            <a:tailEnd/>
          </a:ln>
        </p:spPr>
        <p:txBody>
          <a:bodyPr wrap="square">
            <a:spAutoFit/>
          </a:bodyPr>
          <a:lstStyle/>
          <a:p>
            <a:pPr>
              <a:spcAft>
                <a:spcPts val="0"/>
              </a:spcAft>
            </a:pPr>
            <a:r>
              <a:rPr lang="es-ES" sz="4400" b="1" dirty="0">
                <a:latin typeface="Arial" panose="020B0604020202020204" pitchFamily="34" charset="0"/>
                <a:ea typeface="Times New Roman" panose="02020603050405020304" pitchFamily="18" charset="0"/>
                <a:cs typeface="Arial" panose="020B0604020202020204" pitchFamily="34" charset="0"/>
              </a:rPr>
              <a:t>INDICADORES</a:t>
            </a:r>
            <a:endParaRPr lang="es-MX"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1136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395536" y="0"/>
            <a:ext cx="7591425" cy="1331595"/>
          </a:xfrm>
          <a:prstGeom prst="rect">
            <a:avLst/>
          </a:prstGeom>
          <a:ln>
            <a:noFill/>
          </a:ln>
          <a:extLst>
            <a:ext uri="{53640926-AAD7-44D8-BBD7-CCE9431645EC}">
              <a14:shadowObscured xmlns:a14="http://schemas.microsoft.com/office/drawing/2010/main"/>
            </a:ext>
          </a:extLst>
        </p:spPr>
      </p:pic>
      <p:graphicFrame>
        <p:nvGraphicFramePr>
          <p:cNvPr id="10" name="9 Tabla"/>
          <p:cNvGraphicFramePr>
            <a:graphicFrameLocks noGrp="1"/>
          </p:cNvGraphicFramePr>
          <p:nvPr>
            <p:extLst>
              <p:ext uri="{D42A27DB-BD31-4B8C-83A1-F6EECF244321}">
                <p14:modId xmlns:p14="http://schemas.microsoft.com/office/powerpoint/2010/main" val="598861359"/>
              </p:ext>
            </p:extLst>
          </p:nvPr>
        </p:nvGraphicFramePr>
        <p:xfrm>
          <a:off x="35495" y="1241379"/>
          <a:ext cx="9073009" cy="5815733"/>
        </p:xfrm>
        <a:graphic>
          <a:graphicData uri="http://schemas.openxmlformats.org/drawingml/2006/table">
            <a:tbl>
              <a:tblPr/>
              <a:tblGrid>
                <a:gridCol w="2296922">
                  <a:extLst>
                    <a:ext uri="{9D8B030D-6E8A-4147-A177-3AD203B41FA5}">
                      <a16:colId xmlns:a16="http://schemas.microsoft.com/office/drawing/2014/main" val="20000"/>
                    </a:ext>
                  </a:extLst>
                </a:gridCol>
                <a:gridCol w="1235523">
                  <a:extLst>
                    <a:ext uri="{9D8B030D-6E8A-4147-A177-3AD203B41FA5}">
                      <a16:colId xmlns:a16="http://schemas.microsoft.com/office/drawing/2014/main" val="20001"/>
                    </a:ext>
                  </a:extLst>
                </a:gridCol>
                <a:gridCol w="1166882">
                  <a:extLst>
                    <a:ext uri="{9D8B030D-6E8A-4147-A177-3AD203B41FA5}">
                      <a16:colId xmlns:a16="http://schemas.microsoft.com/office/drawing/2014/main" val="866067141"/>
                    </a:ext>
                  </a:extLst>
                </a:gridCol>
                <a:gridCol w="1029601">
                  <a:extLst>
                    <a:ext uri="{9D8B030D-6E8A-4147-A177-3AD203B41FA5}">
                      <a16:colId xmlns:a16="http://schemas.microsoft.com/office/drawing/2014/main" val="20003"/>
                    </a:ext>
                  </a:extLst>
                </a:gridCol>
                <a:gridCol w="904777">
                  <a:extLst>
                    <a:ext uri="{9D8B030D-6E8A-4147-A177-3AD203B41FA5}">
                      <a16:colId xmlns:a16="http://schemas.microsoft.com/office/drawing/2014/main" val="20004"/>
                    </a:ext>
                  </a:extLst>
                </a:gridCol>
                <a:gridCol w="1363141">
                  <a:extLst>
                    <a:ext uri="{9D8B030D-6E8A-4147-A177-3AD203B41FA5}">
                      <a16:colId xmlns:a16="http://schemas.microsoft.com/office/drawing/2014/main" val="20005"/>
                    </a:ext>
                  </a:extLst>
                </a:gridCol>
                <a:gridCol w="1076163">
                  <a:extLst>
                    <a:ext uri="{9D8B030D-6E8A-4147-A177-3AD203B41FA5}">
                      <a16:colId xmlns:a16="http://schemas.microsoft.com/office/drawing/2014/main" val="20006"/>
                    </a:ext>
                  </a:extLst>
                </a:gridCol>
              </a:tblGrid>
              <a:tr h="422936">
                <a:tc rowSpan="4">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 INDICADORES BÁSICOS INSTITUCIONALES</a:t>
                      </a:r>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4">
                  <a:txBody>
                    <a:bodyPr/>
                    <a:lstStyle/>
                    <a:p>
                      <a:pPr algn="ctr" fontAlgn="t"/>
                      <a:r>
                        <a:rPr lang="es-ES" sz="1200" b="1" i="0" u="none" strike="noStrike" dirty="0">
                          <a:solidFill>
                            <a:schemeClr val="bg1"/>
                          </a:solidFill>
                          <a:latin typeface="Arial" panose="020B0604020202020204" pitchFamily="34" charset="0"/>
                          <a:cs typeface="Arial" panose="020B0604020202020204" pitchFamily="34" charset="0"/>
                        </a:rPr>
                        <a:t>  </a:t>
                      </a:r>
                    </a:p>
                    <a:p>
                      <a:pPr algn="ctr" fontAlgn="t"/>
                      <a:endParaRPr lang="es-ES" sz="1200" b="1" i="0" u="none" strike="noStrike" dirty="0">
                        <a:solidFill>
                          <a:schemeClr val="bg1"/>
                        </a:solidFill>
                        <a:latin typeface="Arial" panose="020B0604020202020204" pitchFamily="34" charset="0"/>
                        <a:cs typeface="Arial" panose="020B0604020202020204" pitchFamily="34" charset="0"/>
                      </a:endParaRPr>
                    </a:p>
                    <a:p>
                      <a:pPr algn="ctr" fontAlgn="t"/>
                      <a:r>
                        <a:rPr lang="es-ES" sz="900" b="1" i="0" u="none" strike="noStrike" dirty="0">
                          <a:solidFill>
                            <a:schemeClr val="bg1"/>
                          </a:solidFill>
                          <a:latin typeface="Arial" panose="020B0604020202020204" pitchFamily="34" charset="0"/>
                          <a:cs typeface="Arial" panose="020B0604020202020204" pitchFamily="34" charset="0"/>
                        </a:rPr>
                        <a:t>COMPARATIVO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2">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MEDIA</a:t>
                      </a:r>
                    </a:p>
                    <a:p>
                      <a:pPr algn="ctr" fontAlgn="t"/>
                      <a:r>
                        <a:rPr lang="es-MX" sz="1200" b="1" i="0" u="none" strike="noStrike" dirty="0">
                          <a:solidFill>
                            <a:schemeClr val="bg1"/>
                          </a:solidFill>
                          <a:latin typeface="Arial" panose="020B0604020202020204" pitchFamily="34" charset="0"/>
                          <a:cs typeface="Arial" panose="020B0604020202020204" pitchFamily="34" charset="0"/>
                        </a:rPr>
                        <a:t>JALISCO</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2">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MEDIA NACIONAL</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08501">
                <a:tc vMerge="1">
                  <a:txBody>
                    <a:bodyPr/>
                    <a:lstStyle/>
                    <a:p>
                      <a:pPr algn="ctr" fontAlgn="t"/>
                      <a:endParaRPr lang="es-ES" sz="12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50000"/>
                      </a:schemeClr>
                    </a:solidFill>
                  </a:tcPr>
                </a:tc>
                <a:tc rowSpan="2">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rowSpan="2">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rowSpan="3">
                  <a:txBody>
                    <a:bodyPr/>
                    <a:lstStyle/>
                    <a:p>
                      <a:pPr marL="0" algn="ctr" defTabSz="914400" rtl="0" eaLnBrk="1" fontAlgn="t" latinLnBrk="0" hangingPunct="1"/>
                      <a:r>
                        <a:rPr lang="es-ES" sz="1200" b="1" i="0" u="none" strike="noStrike" kern="1200" dirty="0">
                          <a:solidFill>
                            <a:schemeClr val="tx1"/>
                          </a:solidFill>
                          <a:latin typeface="Arial" panose="020B0604020202020204" pitchFamily="34" charset="0"/>
                          <a:ea typeface="+mn-ea"/>
                          <a:cs typeface="Arial" panose="020B0604020202020204" pitchFamily="34" charset="0"/>
                        </a:rPr>
                        <a:t>CICLO</a:t>
                      </a:r>
                    </a:p>
                    <a:p>
                      <a:pPr marL="0" algn="ctr" defTabSz="914400" rtl="0" eaLnBrk="1" fontAlgn="t" latinLnBrk="0" hangingPunct="1"/>
                      <a:r>
                        <a:rPr lang="es-ES" sz="1200" b="1" i="0" u="none" strike="noStrike" kern="1200" dirty="0">
                          <a:solidFill>
                            <a:schemeClr val="tx1"/>
                          </a:solidFill>
                          <a:latin typeface="Arial" panose="020B0604020202020204" pitchFamily="34" charset="0"/>
                          <a:ea typeface="+mn-ea"/>
                          <a:cs typeface="Arial" panose="020B0604020202020204" pitchFamily="34" charset="0"/>
                        </a:rPr>
                        <a:t>    </a:t>
                      </a:r>
                    </a:p>
                    <a:p>
                      <a:pPr marL="0" algn="ctr" defTabSz="914400" rtl="0" eaLnBrk="1" fontAlgn="t" latinLnBrk="0" hangingPunct="1"/>
                      <a:r>
                        <a:rPr lang="es-ES" sz="1200" b="1" i="0" u="none" strike="noStrike" kern="1200" dirty="0">
                          <a:solidFill>
                            <a:schemeClr val="tx1"/>
                          </a:solidFill>
                          <a:latin typeface="Arial" panose="020B0604020202020204" pitchFamily="34" charset="0"/>
                          <a:ea typeface="+mn-ea"/>
                          <a:cs typeface="Arial" panose="020B0604020202020204" pitchFamily="34" charset="0"/>
                        </a:rPr>
                        <a:t> 2015-2016</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10001"/>
                  </a:ext>
                </a:extLst>
              </a:tr>
              <a:tr h="294028">
                <a:tc vMerge="1">
                  <a:txBody>
                    <a:bodyPr/>
                    <a:lstStyle/>
                    <a:p>
                      <a:endParaRPr lang="es-MX"/>
                    </a:p>
                  </a:txBody>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a:tc>
                <a:tc vMerge="1">
                  <a:txBody>
                    <a:bodyPr/>
                    <a:lstStyle/>
                    <a:p>
                      <a:pPr marL="0" algn="ctr" defTabSz="914400" rtl="0" eaLnBrk="1" fontAlgn="t" latinLnBrk="0" hangingPunct="1"/>
                      <a:endParaRPr lang="es-ES" sz="1200" b="1" i="0" u="none" strike="noStrike" kern="1200" dirty="0">
                        <a:solidFill>
                          <a:schemeClr val="tx1"/>
                        </a:solidFill>
                        <a:latin typeface="Arial" panose="020B0604020202020204" pitchFamily="34" charset="0"/>
                        <a:ea typeface="+mn-ea"/>
                        <a:cs typeface="Arial" panose="020B0604020202020204" pitchFamily="34" charset="0"/>
                      </a:endParaRPr>
                    </a:p>
                  </a:txBody>
                  <a:tcPr/>
                </a:tc>
                <a:tc vMerge="1">
                  <a:txBody>
                    <a:bodyPr/>
                    <a:lstStyle/>
                    <a:p>
                      <a:endParaRPr lang="es-MX"/>
                    </a:p>
                  </a:txBody>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405684340"/>
                  </a:ext>
                </a:extLst>
              </a:tr>
              <a:tr h="214693">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2013-2014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marL="0" algn="ctr" defTabSz="914400" rtl="0" eaLnBrk="1" fontAlgn="t" latinLnBrk="0" hangingPunct="1"/>
                      <a:endParaRPr lang="es-ES" sz="1200" b="1" i="0" u="none" strike="noStrike" kern="1200" dirty="0">
                        <a:solidFill>
                          <a:schemeClr val="tx1"/>
                        </a:solidFill>
                        <a:latin typeface="Arial" panose="020B0604020202020204" pitchFamily="34" charset="0"/>
                        <a:ea typeface="+mn-ea"/>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14693">
                <a:tc>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ALUMNOS</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MX"/>
                    </a:p>
                  </a:txBody>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7629">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ATENCIÓN A LA DEMANDA EN EL PRIMER SEMESTRE (2)</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r>
                        <a:rPr lang="es-MX" sz="1200" b="0" dirty="0">
                          <a:effectLst/>
                          <a:latin typeface="Arial" panose="020B0604020202020204" pitchFamily="34" charset="0"/>
                          <a:ea typeface="Times New Roman"/>
                          <a:cs typeface="Arial" panose="020B0604020202020204" pitchFamily="34" charset="0"/>
                        </a:rPr>
                        <a:t>72.64</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78.13</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89.29</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COMPARATIVO CON MEDIA ESTATAL Y NACIONAL</a:t>
                      </a:r>
                    </a:p>
                  </a:txBody>
                  <a:tcPr marL="5665" marR="5665" marT="5665" marB="0" vert="vert"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86.85</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82.22</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24727">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DESERCIÓN (3)</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12.42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13.68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17.51</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6.16</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7.04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7629">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REPROBACIÓN TOTAL O INSTITUCIONAL (4)</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9.54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10.92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12.32</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50.58</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17.26</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7648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EFICIENCIA TERMINAL (5)</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34.65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60.38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45.42</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35.91</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40.52</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492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TITULACIÓN (6)</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70.45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88.89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60.33</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62.06</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67.55</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37629">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ALUMNOS PARTICIPANTES EN RESIDENCIAS PROFESIONALES (7)</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100</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92.65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100</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84.78</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83.60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492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ALUMNOS BECARIOS (8)</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72.39</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80.20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58.22</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50.06</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effectLst/>
                          <a:latin typeface="Arial" panose="020B0604020202020204" pitchFamily="34" charset="0"/>
                          <a:ea typeface="Times New Roman" panose="02020603050405020304" pitchFamily="18" charset="0"/>
                        </a:rPr>
                        <a:t>48.77</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492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BAJA TEMPORAL</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200" b="0" kern="1200" dirty="0">
                          <a:solidFill>
                            <a:schemeClr val="tx1"/>
                          </a:solidFill>
                          <a:effectLst/>
                          <a:latin typeface="Arial" panose="020B0604020202020204" pitchFamily="34" charset="0"/>
                          <a:ea typeface="Times New Roman"/>
                          <a:cs typeface="Arial" panose="020B0604020202020204" pitchFamily="34" charset="0"/>
                        </a:rPr>
                        <a:t>1.28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Times New Roman" panose="02020603050405020304" pitchFamily="18" charset="0"/>
                        </a:rPr>
                        <a:t>1.33</a:t>
                      </a:r>
                      <a:endParaRPr lang="es-MX"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2.90</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rPr>
                        <a:t>4.53</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5187731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24991" y="44624"/>
            <a:ext cx="7591425" cy="1331595"/>
          </a:xfrm>
          <a:prstGeom prst="rect">
            <a:avLst/>
          </a:prstGeom>
          <a:ln>
            <a:noFill/>
          </a:ln>
          <a:extLst>
            <a:ext uri="{53640926-AAD7-44D8-BBD7-CCE9431645EC}">
              <a14:shadowObscured xmlns:a14="http://schemas.microsoft.com/office/drawing/2010/main"/>
            </a:ext>
          </a:extLst>
        </p:spPr>
      </p:pic>
      <p:graphicFrame>
        <p:nvGraphicFramePr>
          <p:cNvPr id="9" name="3 Tabla"/>
          <p:cNvGraphicFramePr>
            <a:graphicFrameLocks noGrp="1"/>
          </p:cNvGraphicFramePr>
          <p:nvPr>
            <p:extLst>
              <p:ext uri="{D42A27DB-BD31-4B8C-83A1-F6EECF244321}">
                <p14:modId xmlns:p14="http://schemas.microsoft.com/office/powerpoint/2010/main" val="2247752836"/>
              </p:ext>
            </p:extLst>
          </p:nvPr>
        </p:nvGraphicFramePr>
        <p:xfrm>
          <a:off x="72011" y="1115589"/>
          <a:ext cx="9036493" cy="5701043"/>
        </p:xfrm>
        <a:graphic>
          <a:graphicData uri="http://schemas.openxmlformats.org/drawingml/2006/table">
            <a:tbl>
              <a:tblPr/>
              <a:tblGrid>
                <a:gridCol w="3206500">
                  <a:extLst>
                    <a:ext uri="{9D8B030D-6E8A-4147-A177-3AD203B41FA5}">
                      <a16:colId xmlns:a16="http://schemas.microsoft.com/office/drawing/2014/main" val="20000"/>
                    </a:ext>
                  </a:extLst>
                </a:gridCol>
                <a:gridCol w="1006243">
                  <a:extLst>
                    <a:ext uri="{9D8B030D-6E8A-4147-A177-3AD203B41FA5}">
                      <a16:colId xmlns:a16="http://schemas.microsoft.com/office/drawing/2014/main" val="20001"/>
                    </a:ext>
                  </a:extLst>
                </a:gridCol>
                <a:gridCol w="964750">
                  <a:extLst>
                    <a:ext uri="{9D8B030D-6E8A-4147-A177-3AD203B41FA5}">
                      <a16:colId xmlns:a16="http://schemas.microsoft.com/office/drawing/2014/main" val="20002"/>
                    </a:ext>
                  </a:extLst>
                </a:gridCol>
                <a:gridCol w="964750">
                  <a:extLst>
                    <a:ext uri="{9D8B030D-6E8A-4147-A177-3AD203B41FA5}">
                      <a16:colId xmlns:a16="http://schemas.microsoft.com/office/drawing/2014/main" val="20003"/>
                    </a:ext>
                  </a:extLst>
                </a:gridCol>
                <a:gridCol w="964750">
                  <a:extLst>
                    <a:ext uri="{9D8B030D-6E8A-4147-A177-3AD203B41FA5}">
                      <a16:colId xmlns:a16="http://schemas.microsoft.com/office/drawing/2014/main" val="20004"/>
                    </a:ext>
                  </a:extLst>
                </a:gridCol>
                <a:gridCol w="964750">
                  <a:extLst>
                    <a:ext uri="{9D8B030D-6E8A-4147-A177-3AD203B41FA5}">
                      <a16:colId xmlns:a16="http://schemas.microsoft.com/office/drawing/2014/main" val="20005"/>
                    </a:ext>
                  </a:extLst>
                </a:gridCol>
                <a:gridCol w="964750">
                  <a:extLst>
                    <a:ext uri="{9D8B030D-6E8A-4147-A177-3AD203B41FA5}">
                      <a16:colId xmlns:a16="http://schemas.microsoft.com/office/drawing/2014/main" val="20006"/>
                    </a:ext>
                  </a:extLst>
                </a:gridCol>
              </a:tblGrid>
              <a:tr h="411905">
                <a:tc rowSpan="3">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 </a:t>
                      </a:r>
                      <a:endParaRPr lang="es-ES" sz="1200" b="1" i="0" u="none" strike="noStrike" dirty="0">
                        <a:solidFill>
                          <a:schemeClr val="bg1"/>
                        </a:solidFill>
                        <a:latin typeface="Arial" panose="020B0604020202020204" pitchFamily="34" charset="0"/>
                        <a:cs typeface="Arial" panose="020B0604020202020204" pitchFamily="34" charset="0"/>
                      </a:endParaRPr>
                    </a:p>
                    <a:p>
                      <a:pPr algn="ctr" fontAlgn="t"/>
                      <a:r>
                        <a:rPr lang="es-MX" sz="1200" b="1" i="0" u="none" strike="noStrike" dirty="0">
                          <a:solidFill>
                            <a:schemeClr val="bg1"/>
                          </a:solidFill>
                          <a:latin typeface="Arial" panose="020B0604020202020204" pitchFamily="34" charset="0"/>
                          <a:cs typeface="Arial" panose="020B0604020202020204" pitchFamily="34" charset="0"/>
                        </a:rPr>
                        <a:t>INDICADORES BÁSICOS INSTITUCIONALES</a:t>
                      </a:r>
                      <a:endParaRPr lang="es-ES" sz="1200" b="1" i="0" u="none" strike="noStrike" dirty="0">
                        <a:solidFill>
                          <a:schemeClr val="bg1"/>
                        </a:solidFill>
                        <a:latin typeface="Arial" panose="020B0604020202020204" pitchFamily="34" charset="0"/>
                        <a:cs typeface="Arial" panose="020B0604020202020204" pitchFamily="34" charset="0"/>
                      </a:endParaRPr>
                    </a:p>
                    <a:p>
                      <a:pPr algn="ctr" fontAlgn="t"/>
                      <a:r>
                        <a:rPr lang="es-MX" sz="1200" b="1" i="0" u="none" strike="noStrike" dirty="0">
                          <a:solidFill>
                            <a:schemeClr val="bg1"/>
                          </a:solidFill>
                          <a:latin typeface="Arial" panose="020B0604020202020204" pitchFamily="34" charset="0"/>
                          <a:cs typeface="Arial" panose="020B0604020202020204" pitchFamily="34" charset="0"/>
                        </a:rPr>
                        <a:t> </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6214" marR="6214" marT="62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3">
                  <a:txBody>
                    <a:bodyPr/>
                    <a:lstStyle/>
                    <a:p>
                      <a:pPr algn="ctr" fontAlgn="t"/>
                      <a:r>
                        <a:rPr lang="es-ES" sz="1200" b="1" i="0" u="none" strike="noStrike" dirty="0">
                          <a:solidFill>
                            <a:schemeClr val="bg1"/>
                          </a:solidFill>
                          <a:latin typeface="Arial" panose="020B0604020202020204" pitchFamily="34" charset="0"/>
                          <a:cs typeface="Arial" panose="020B0604020202020204" pitchFamily="34" charset="0"/>
                        </a:rPr>
                        <a:t>  </a:t>
                      </a:r>
                    </a:p>
                    <a:p>
                      <a:pPr algn="ctr" fontAlgn="t"/>
                      <a:endParaRPr lang="es-ES" sz="1200" b="1" i="0" u="none" strike="noStrike" dirty="0">
                        <a:solidFill>
                          <a:schemeClr val="bg1"/>
                        </a:solidFill>
                        <a:latin typeface="Arial" panose="020B0604020202020204" pitchFamily="34" charset="0"/>
                        <a:cs typeface="Arial" panose="020B0604020202020204" pitchFamily="34" charset="0"/>
                      </a:endParaRPr>
                    </a:p>
                    <a:p>
                      <a:pPr algn="ctr" fontAlgn="t"/>
                      <a:r>
                        <a:rPr lang="es-ES" sz="900" b="1" i="0" u="none" strike="noStrike" dirty="0">
                          <a:solidFill>
                            <a:schemeClr val="bg1"/>
                          </a:solidFill>
                          <a:latin typeface="Arial" panose="020B0604020202020204" pitchFamily="34" charset="0"/>
                          <a:cs typeface="Arial" panose="020B0604020202020204" pitchFamily="34" charset="0"/>
                        </a:rPr>
                        <a:t>COMPARATIVO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MEDIA</a:t>
                      </a:r>
                    </a:p>
                    <a:p>
                      <a:pPr algn="ctr" fontAlgn="t"/>
                      <a:r>
                        <a:rPr lang="es-MX" sz="1200" b="1" i="0" u="none" strike="noStrike" dirty="0">
                          <a:solidFill>
                            <a:schemeClr val="bg1"/>
                          </a:solidFill>
                          <a:latin typeface="Arial" panose="020B0604020202020204" pitchFamily="34" charset="0"/>
                          <a:cs typeface="Arial" panose="020B0604020202020204" pitchFamily="34" charset="0"/>
                        </a:rPr>
                        <a:t>JALISCO</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MEDIA NACIONAL</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12515">
                <a:tc vMerge="1">
                  <a:txBody>
                    <a:bodyPr/>
                    <a:lstStyle/>
                    <a:p>
                      <a:pPr algn="ctr" fontAlgn="t"/>
                      <a:endParaRPr lang="es-ES" sz="1200" b="1" i="0" u="none" strike="noStrike" dirty="0">
                        <a:solidFill>
                          <a:schemeClr val="bg1"/>
                        </a:solidFill>
                        <a:latin typeface="Soberana Sans Light" panose="02000000000000000000" pitchFamily="50" charset="0"/>
                      </a:endParaRPr>
                    </a:p>
                  </a:txBody>
                  <a:tcPr marL="6214" marR="6214" marT="62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rowSpan="2">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 </a:t>
                      </a:r>
                    </a:p>
                    <a:p>
                      <a:pPr algn="ctr" fontAlgn="t"/>
                      <a:r>
                        <a:rPr lang="es-ES" sz="1200" b="1" i="0" u="none" strike="noStrike" dirty="0">
                          <a:solidFill>
                            <a:schemeClr val="tx1"/>
                          </a:solidFill>
                          <a:latin typeface="Arial" panose="020B0604020202020204" pitchFamily="34" charset="0"/>
                          <a:cs typeface="Arial" panose="020B0604020202020204" pitchFamily="34" charset="0"/>
                        </a:rPr>
                        <a:t>    </a:t>
                      </a:r>
                    </a:p>
                    <a:p>
                      <a:pPr algn="ctr" fontAlgn="t"/>
                      <a:r>
                        <a:rPr lang="es-ES" sz="1200" b="1" i="0" u="none" strike="noStrike" dirty="0">
                          <a:solidFill>
                            <a:schemeClr val="tx1"/>
                          </a:solidFill>
                          <a:latin typeface="Arial" panose="020B0604020202020204" pitchFamily="34" charset="0"/>
                          <a:cs typeface="Arial" panose="020B0604020202020204" pitchFamily="34" charset="0"/>
                        </a:rPr>
                        <a:t>2015-2016</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10001"/>
                  </a:ext>
                </a:extLst>
              </a:tr>
              <a:tr h="362273">
                <a:tc vMerge="1">
                  <a:txBody>
                    <a:bodyPr/>
                    <a:lstStyle/>
                    <a:p>
                      <a:pPr algn="ctr" fontAlgn="t"/>
                      <a:endParaRPr lang="es-ES" sz="1200" b="1" i="0" u="none" strike="noStrike" dirty="0">
                        <a:solidFill>
                          <a:schemeClr val="bg1"/>
                        </a:solidFill>
                        <a:latin typeface="Soberana Sans Light" panose="02000000000000000000" pitchFamily="50" charset="0"/>
                      </a:endParaRPr>
                    </a:p>
                  </a:txBody>
                  <a:tcPr marL="6214" marR="6214" marT="62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2013-2014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2014-20145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0970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DOCENTES</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 </a:t>
                      </a:r>
                    </a:p>
                  </a:txBody>
                  <a:tcPr marL="6214" marR="6214" marT="621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 </a:t>
                      </a:r>
                    </a:p>
                  </a:txBody>
                  <a:tcPr marL="6214" marR="6214" marT="621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060">
                <a:tc row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No. DE ALUMNOS POR PERSONAL DOCENTE (10)</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fontAlgn="ctr" latinLnBrk="0" hangingPunct="1">
                        <a:spcAft>
                          <a:spcPts val="0"/>
                        </a:spcAft>
                      </a:pPr>
                      <a:r>
                        <a:rPr lang="es-MX" sz="1800" b="1" kern="1200" dirty="0">
                          <a:solidFill>
                            <a:schemeClr val="tx1"/>
                          </a:solidFill>
                          <a:effectLst/>
                          <a:latin typeface="Arial"/>
                          <a:ea typeface="Times New Roman"/>
                          <a:cs typeface="+mn-cs"/>
                        </a:rPr>
                        <a:t>15.39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1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200" b="1" i="0" u="none" strike="noStrike" dirty="0">
                          <a:solidFill>
                            <a:srgbClr val="000000"/>
                          </a:solidFill>
                          <a:latin typeface="Arial" panose="020B0604020202020204" pitchFamily="34" charset="0"/>
                          <a:cs typeface="Arial" panose="020B0604020202020204" pitchFamily="34" charset="0"/>
                        </a:rPr>
                        <a:t>COMPARATIVO  CON  MEDIA ESTATAL Y NACIONAL</a:t>
                      </a:r>
                    </a:p>
                    <a:p>
                      <a:pPr algn="ctr" fontAlgn="t"/>
                      <a:r>
                        <a:rPr lang="es-MX" sz="2000" b="1" i="0" u="none" strike="noStrike" dirty="0">
                          <a:solidFill>
                            <a:srgbClr val="000000"/>
                          </a:solidFill>
                          <a:latin typeface="Arial" panose="020B0604020202020204" pitchFamily="34" charset="0"/>
                          <a:cs typeface="Arial" panose="020B0604020202020204" pitchFamily="34" charset="0"/>
                        </a:rPr>
                        <a:t> </a:t>
                      </a:r>
                      <a:endParaRPr lang="es-ES" sz="2000" b="1" i="0" u="none" strike="noStrike" dirty="0">
                        <a:solidFill>
                          <a:srgbClr val="000000"/>
                        </a:solidFill>
                        <a:latin typeface="Arial" panose="020B0604020202020204" pitchFamily="34" charset="0"/>
                        <a:cs typeface="Arial" panose="020B0604020202020204" pitchFamily="34" charset="0"/>
                      </a:endParaRPr>
                    </a:p>
                  </a:txBody>
                  <a:tcPr marL="6214" marR="6214" marT="6215" marB="0" vert="vert"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412515">
                <a:tc vMerge="1">
                  <a:txBody>
                    <a:bodyPr/>
                    <a:lstStyle/>
                    <a:p>
                      <a:pPr algn="l" fontAlgn="t"/>
                      <a:endParaRPr lang="es-ES" sz="12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12.30</a:t>
                      </a: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13.76</a:t>
                      </a: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17</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23</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0060">
                <a:tc row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DOCENTES EN CURSOS DE FORMACIÓN (11)</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fontAlgn="ctr" latinLnBrk="0" hangingPunct="1">
                        <a:spcAft>
                          <a:spcPts val="0"/>
                        </a:spcAft>
                      </a:pPr>
                      <a:r>
                        <a:rPr lang="es-MX" sz="1800" b="1" kern="1200" dirty="0">
                          <a:solidFill>
                            <a:schemeClr val="tx1"/>
                          </a:solidFill>
                          <a:effectLst/>
                          <a:latin typeface="Arial"/>
                          <a:ea typeface="Times New Roman"/>
                          <a:cs typeface="+mn-c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r h="495519">
                <a:tc vMerge="1">
                  <a:txBody>
                    <a:bodyPr/>
                    <a:lstStyle/>
                    <a:p>
                      <a:pPr algn="l" fontAlgn="t"/>
                      <a:endParaRPr lang="es-ES" sz="12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86.79</a:t>
                      </a: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80.39</a:t>
                      </a: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73.56</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77.86</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90060">
                <a:tc row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DOCENTES EN CURSOS DE ACTUALIZACIÓN (12)</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fontAlgn="ctr" latinLnBrk="0" hangingPunct="1">
                        <a:spcAft>
                          <a:spcPts val="0"/>
                        </a:spcAft>
                      </a:pPr>
                      <a:r>
                        <a:rPr lang="es-MX" sz="1800" b="1" kern="1200" dirty="0">
                          <a:solidFill>
                            <a:schemeClr val="tx1"/>
                          </a:solidFill>
                          <a:effectLst/>
                          <a:latin typeface="Arial"/>
                          <a:ea typeface="Times New Roman"/>
                          <a:cs typeface="+mn-c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r h="495519">
                <a:tc vMerge="1">
                  <a:txBody>
                    <a:bodyPr/>
                    <a:lstStyle/>
                    <a:p>
                      <a:pPr algn="l" fontAlgn="t"/>
                      <a:endParaRPr lang="es-ES" sz="12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81.13</a:t>
                      </a: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60.78</a:t>
                      </a: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78.59</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76.23</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90060">
                <a:tc row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DOCENTES CON POSGRADO (13)</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fontAlgn="ctr" latinLnBrk="0" hangingPunct="1">
                        <a:spcAft>
                          <a:spcPts val="0"/>
                        </a:spcAft>
                      </a:pPr>
                      <a:r>
                        <a:rPr lang="es-MX" sz="1800" b="1" kern="1200" dirty="0">
                          <a:solidFill>
                            <a:schemeClr val="tx1"/>
                          </a:solidFill>
                          <a:effectLst/>
                          <a:latin typeface="Arial"/>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332607">
                <a:tc vMerge="1">
                  <a:txBody>
                    <a:bodyPr/>
                    <a:lstStyle/>
                    <a:p>
                      <a:pPr algn="l" fontAlgn="t"/>
                      <a:endParaRPr lang="es-ES" sz="12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15.09</a:t>
                      </a: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29.41</a:t>
                      </a: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36.40</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42.48</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90060">
                <a:tc row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DOCENTES EN PROGRAMAS DE ESTÍMULOS (14)</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fontAlgn="ctr" latinLnBrk="0" hangingPunct="1">
                        <a:spcAft>
                          <a:spcPts val="0"/>
                        </a:spcAft>
                      </a:pPr>
                      <a:r>
                        <a:rPr lang="es-MX" sz="1800" b="1" kern="1200" dirty="0">
                          <a:solidFill>
                            <a:schemeClr val="tx1"/>
                          </a:solidFill>
                          <a:effectLst/>
                          <a:latin typeface="Arial"/>
                          <a:ea typeface="Times New Roman"/>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2"/>
                  </a:ext>
                </a:extLst>
              </a:tr>
              <a:tr h="495519">
                <a:tc vMerge="1">
                  <a:txBody>
                    <a:bodyPr/>
                    <a:lstStyle/>
                    <a:p>
                      <a:pPr algn="l" fontAlgn="t"/>
                      <a:endParaRPr lang="es-ES" sz="12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0.00</a:t>
                      </a: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11.76</a:t>
                      </a: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17.63</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17.59</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90060">
                <a:tc row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p>
                      <a:pPr algn="ctr" fontAlgn="t"/>
                      <a:r>
                        <a:rPr lang="es-MX" sz="1200" b="1" i="0" u="none" strike="noStrike" dirty="0">
                          <a:solidFill>
                            <a:srgbClr val="000000"/>
                          </a:solidFill>
                          <a:latin typeface="Arial" panose="020B0604020202020204" pitchFamily="34" charset="0"/>
                          <a:cs typeface="Arial" panose="020B0604020202020204" pitchFamily="34" charset="0"/>
                        </a:rPr>
                        <a:t>% DE DOCENTES EVALUADOS (15)</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fontAlgn="ctr" latinLnBrk="0" hangingPunct="1">
                        <a:spcAft>
                          <a:spcPts val="0"/>
                        </a:spcAft>
                      </a:pPr>
                      <a:r>
                        <a:rPr lang="es-MX" sz="1800" b="1" kern="1200" dirty="0">
                          <a:solidFill>
                            <a:schemeClr val="tx1"/>
                          </a:solidFill>
                          <a:effectLst/>
                          <a:latin typeface="Arial"/>
                          <a:ea typeface="Times New Roman"/>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 </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4"/>
                  </a:ext>
                </a:extLst>
              </a:tr>
              <a:tr h="332607">
                <a:tc vMerge="1">
                  <a:txBody>
                    <a:bodyPr/>
                    <a:lstStyle/>
                    <a:p>
                      <a:pPr algn="l" fontAlgn="t"/>
                      <a:endParaRPr lang="es-ES" sz="12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100</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100</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2000" b="1" i="0" u="none" strike="noStrike" dirty="0">
                        <a:solidFill>
                          <a:srgbClr val="000000"/>
                        </a:solidFill>
                        <a:latin typeface="Arial"/>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a:solidFill>
                            <a:srgbClr val="000000"/>
                          </a:solidFill>
                          <a:latin typeface="Arial" panose="020B0604020202020204" pitchFamily="34" charset="0"/>
                          <a:cs typeface="Arial" panose="020B0604020202020204" pitchFamily="34" charset="0"/>
                        </a:rPr>
                        <a:t>99.76</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dirty="0">
                          <a:solidFill>
                            <a:srgbClr val="000000"/>
                          </a:solidFill>
                          <a:latin typeface="Arial" panose="020B0604020202020204" pitchFamily="34" charset="0"/>
                          <a:cs typeface="Arial" panose="020B0604020202020204" pitchFamily="34" charset="0"/>
                        </a:rPr>
                        <a:t>97.73</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6214" marR="6214" marT="6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9828166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971600" y="0"/>
            <a:ext cx="7591425" cy="1331594"/>
          </a:xfrm>
          <a:prstGeom prst="rect">
            <a:avLst/>
          </a:prstGeom>
          <a:ln>
            <a:noFill/>
          </a:ln>
          <a:extLst>
            <a:ext uri="{53640926-AAD7-44D8-BBD7-CCE9431645EC}">
              <a14:shadowObscured xmlns:a14="http://schemas.microsoft.com/office/drawing/2010/main"/>
            </a:ext>
          </a:extLst>
        </p:spPr>
      </p:pic>
      <p:graphicFrame>
        <p:nvGraphicFramePr>
          <p:cNvPr id="9" name="9 Tabla"/>
          <p:cNvGraphicFramePr>
            <a:graphicFrameLocks noGrp="1"/>
          </p:cNvGraphicFramePr>
          <p:nvPr>
            <p:extLst>
              <p:ext uri="{D42A27DB-BD31-4B8C-83A1-F6EECF244321}">
                <p14:modId xmlns:p14="http://schemas.microsoft.com/office/powerpoint/2010/main" val="864710038"/>
              </p:ext>
            </p:extLst>
          </p:nvPr>
        </p:nvGraphicFramePr>
        <p:xfrm>
          <a:off x="107503" y="1331594"/>
          <a:ext cx="8928993" cy="5539381"/>
        </p:xfrm>
        <a:graphic>
          <a:graphicData uri="http://schemas.openxmlformats.org/drawingml/2006/table">
            <a:tbl>
              <a:tblPr/>
              <a:tblGrid>
                <a:gridCol w="3206086">
                  <a:extLst>
                    <a:ext uri="{9D8B030D-6E8A-4147-A177-3AD203B41FA5}">
                      <a16:colId xmlns:a16="http://schemas.microsoft.com/office/drawing/2014/main" val="20000"/>
                    </a:ext>
                  </a:extLst>
                </a:gridCol>
                <a:gridCol w="952302">
                  <a:extLst>
                    <a:ext uri="{9D8B030D-6E8A-4147-A177-3AD203B41FA5}">
                      <a16:colId xmlns:a16="http://schemas.microsoft.com/office/drawing/2014/main" val="20001"/>
                    </a:ext>
                  </a:extLst>
                </a:gridCol>
                <a:gridCol w="952302">
                  <a:extLst>
                    <a:ext uri="{9D8B030D-6E8A-4147-A177-3AD203B41FA5}">
                      <a16:colId xmlns:a16="http://schemas.microsoft.com/office/drawing/2014/main" val="20002"/>
                    </a:ext>
                  </a:extLst>
                </a:gridCol>
                <a:gridCol w="943209">
                  <a:extLst>
                    <a:ext uri="{9D8B030D-6E8A-4147-A177-3AD203B41FA5}">
                      <a16:colId xmlns:a16="http://schemas.microsoft.com/office/drawing/2014/main" val="20003"/>
                    </a:ext>
                  </a:extLst>
                </a:gridCol>
                <a:gridCol w="961396">
                  <a:extLst>
                    <a:ext uri="{9D8B030D-6E8A-4147-A177-3AD203B41FA5}">
                      <a16:colId xmlns:a16="http://schemas.microsoft.com/office/drawing/2014/main" val="20004"/>
                    </a:ext>
                  </a:extLst>
                </a:gridCol>
                <a:gridCol w="961396">
                  <a:extLst>
                    <a:ext uri="{9D8B030D-6E8A-4147-A177-3AD203B41FA5}">
                      <a16:colId xmlns:a16="http://schemas.microsoft.com/office/drawing/2014/main" val="20005"/>
                    </a:ext>
                  </a:extLst>
                </a:gridCol>
                <a:gridCol w="952302">
                  <a:extLst>
                    <a:ext uri="{9D8B030D-6E8A-4147-A177-3AD203B41FA5}">
                      <a16:colId xmlns:a16="http://schemas.microsoft.com/office/drawing/2014/main" val="20006"/>
                    </a:ext>
                  </a:extLst>
                </a:gridCol>
              </a:tblGrid>
              <a:tr h="388748">
                <a:tc rowSpan="3">
                  <a:txBody>
                    <a:bodyPr/>
                    <a:lstStyle/>
                    <a:p>
                      <a:pPr algn="ctr" fontAlgn="t"/>
                      <a:r>
                        <a:rPr lang="es-MX" sz="1200" b="1" i="0" u="none" strike="noStrike" dirty="0">
                          <a:solidFill>
                            <a:schemeClr val="bg1"/>
                          </a:solidFill>
                          <a:latin typeface="Arial"/>
                        </a:rPr>
                        <a:t> </a:t>
                      </a:r>
                      <a:endParaRPr lang="es-ES" sz="1200" b="1" i="0" u="none" strike="noStrike" dirty="0">
                        <a:solidFill>
                          <a:schemeClr val="bg1"/>
                        </a:solidFill>
                        <a:latin typeface="Arial"/>
                      </a:endParaRPr>
                    </a:p>
                    <a:p>
                      <a:pPr algn="ctr" fontAlgn="t"/>
                      <a:r>
                        <a:rPr lang="es-MX" sz="1200" b="1" i="0" u="none" strike="noStrike" dirty="0">
                          <a:solidFill>
                            <a:schemeClr val="bg1"/>
                          </a:solidFill>
                          <a:latin typeface="Arial"/>
                        </a:rPr>
                        <a:t>INDICADORES BÁSICOS INSTITUCIONALES</a:t>
                      </a:r>
                      <a:endParaRPr lang="es-ES" sz="1200" b="1" i="0" u="none" strike="noStrike" dirty="0">
                        <a:solidFill>
                          <a:schemeClr val="bg1"/>
                        </a:solidFill>
                        <a:latin typeface="Arial"/>
                      </a:endParaRPr>
                    </a:p>
                    <a:p>
                      <a:pPr algn="ctr" fontAlgn="t"/>
                      <a:r>
                        <a:rPr lang="es-MX" sz="1200" b="1" i="0" u="none" strike="noStrike" dirty="0">
                          <a:solidFill>
                            <a:schemeClr val="bg1"/>
                          </a:solidFill>
                          <a:latin typeface="Arial"/>
                        </a:rPr>
                        <a:t> </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ITS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ITS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ITS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3">
                  <a:txBody>
                    <a:bodyPr/>
                    <a:lstStyle/>
                    <a:p>
                      <a:pPr algn="ctr" fontAlgn="t"/>
                      <a:r>
                        <a:rPr lang="es-ES" sz="1200" b="1" i="0" u="none" strike="noStrike" dirty="0">
                          <a:solidFill>
                            <a:schemeClr val="bg1"/>
                          </a:solidFill>
                          <a:latin typeface="Arial"/>
                        </a:rPr>
                        <a:t>  </a:t>
                      </a:r>
                    </a:p>
                    <a:p>
                      <a:pPr algn="ctr" fontAlgn="t"/>
                      <a:endParaRPr lang="es-ES" sz="1200" b="1" i="0" u="none" strike="noStrike" dirty="0">
                        <a:solidFill>
                          <a:schemeClr val="bg1"/>
                        </a:solidFill>
                        <a:latin typeface="Arial"/>
                      </a:endParaRPr>
                    </a:p>
                    <a:p>
                      <a:pPr algn="ctr" fontAlgn="t"/>
                      <a:r>
                        <a:rPr lang="es-ES" sz="900" b="1" i="0" u="none" strike="noStrike" dirty="0">
                          <a:solidFill>
                            <a:schemeClr val="bg1"/>
                          </a:solidFill>
                          <a:latin typeface="Arial"/>
                        </a:rPr>
                        <a:t>COMPARATIVO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MEDIA</a:t>
                      </a:r>
                    </a:p>
                    <a:p>
                      <a:pPr algn="ctr" fontAlgn="t"/>
                      <a:r>
                        <a:rPr lang="es-MX" sz="1200" b="1" i="0" u="none" strike="noStrike" dirty="0">
                          <a:solidFill>
                            <a:schemeClr val="bg1"/>
                          </a:solidFill>
                          <a:latin typeface="Arial"/>
                        </a:rPr>
                        <a:t>JALISCO</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MEDIA NACIONAL</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88748">
                <a:tc vMerge="1">
                  <a:txBody>
                    <a:bodyPr/>
                    <a:lstStyle/>
                    <a:p>
                      <a:pPr algn="ctr" fontAlgn="t"/>
                      <a:endParaRPr lang="es-ES" sz="1200" b="1" i="0" u="none" strike="noStrike" dirty="0">
                        <a:solidFill>
                          <a:schemeClr val="bg1"/>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rowSpan="2">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p>
                      <a:pPr algn="ctr" fontAlgn="t"/>
                      <a:r>
                        <a:rPr lang="es-ES" sz="1200" b="1" i="0" u="none" strike="noStrike" dirty="0">
                          <a:solidFill>
                            <a:schemeClr val="tx1"/>
                          </a:solidFill>
                          <a:latin typeface="Arial" panose="020B0604020202020204" pitchFamily="34" charset="0"/>
                          <a:cs typeface="Arial" panose="020B0604020202020204" pitchFamily="34" charset="0"/>
                        </a:rPr>
                        <a:t>     </a:t>
                      </a:r>
                    </a:p>
                    <a:p>
                      <a:pPr algn="ctr" fontAlgn="t"/>
                      <a:r>
                        <a:rPr lang="es-ES" sz="1200" b="1" i="0" u="none" strike="noStrike" dirty="0">
                          <a:solidFill>
                            <a:schemeClr val="tx1"/>
                          </a:solidFill>
                          <a:latin typeface="Arial" panose="020B0604020202020204" pitchFamily="34" charset="0"/>
                          <a:cs typeface="Arial" panose="020B0604020202020204" pitchFamily="34" charset="0"/>
                        </a:rPr>
                        <a:t>2015-2016</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es-ES" sz="1200" b="1" i="0" u="none" strike="noStrike" dirty="0">
                          <a:solidFill>
                            <a:schemeClr val="tx1"/>
                          </a:solidFill>
                          <a:latin typeface="Arial"/>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10001"/>
                  </a:ext>
                </a:extLst>
              </a:tr>
              <a:tr h="379414">
                <a:tc vMerge="1">
                  <a:txBody>
                    <a:bodyPr/>
                    <a:lstStyle/>
                    <a:p>
                      <a:pPr algn="ctr" fontAlgn="t"/>
                      <a:endParaRPr lang="es-ES" sz="1200" b="1" i="0" u="none" strike="noStrike" dirty="0">
                        <a:solidFill>
                          <a:schemeClr val="bg1"/>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2013-2014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chemeClr val="tx1"/>
                          </a:solidFill>
                          <a:latin typeface="Arial"/>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20144">
                <a:tc>
                  <a:txBody>
                    <a:bodyPr/>
                    <a:lstStyle/>
                    <a:p>
                      <a:pPr algn="ctr" fontAlgn="t"/>
                      <a:r>
                        <a:rPr lang="es-ES" sz="1200" b="1" i="0" u="none" strike="noStrike" dirty="0">
                          <a:solidFill>
                            <a:srgbClr val="000000"/>
                          </a:solidFill>
                          <a:latin typeface="Arial"/>
                        </a:rPr>
                        <a:t>EXTENSIÓN</a:t>
                      </a:r>
                      <a:r>
                        <a:rPr lang="es-ES" sz="1200" b="1" i="0" u="none" strike="noStrike" baseline="0" dirty="0">
                          <a:solidFill>
                            <a:srgbClr val="000000"/>
                          </a:solidFill>
                          <a:latin typeface="Arial"/>
                        </a:rPr>
                        <a:t> Y VINCULACIÓN</a:t>
                      </a:r>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r>
                        <a:rPr lang="es-MX" sz="1200" b="1" i="0" u="none" strike="noStrike" dirty="0">
                          <a:solidFill>
                            <a:srgbClr val="000000"/>
                          </a:solidFill>
                          <a:latin typeface="Arial"/>
                        </a:rPr>
                        <a:t> </a:t>
                      </a:r>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l" fontAlgn="b"/>
                      <a:endParaRPr lang="es-ES" sz="1200" b="1" i="0" u="none" strike="noStrike" dirty="0">
                        <a:solidFill>
                          <a:srgbClr val="000000"/>
                        </a:solidFill>
                        <a:latin typeface="Calibri"/>
                      </a:endParaRPr>
                    </a:p>
                  </a:txBody>
                  <a:tcPr marL="5665" marR="5665" marT="56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Calibri"/>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Calibri"/>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Calibri"/>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3818">
                <a:tc>
                  <a:txBody>
                    <a:bodyPr/>
                    <a:lstStyle/>
                    <a:p>
                      <a:pPr algn="ctr" fontAlgn="t"/>
                      <a:r>
                        <a:rPr lang="es-MX" sz="1100" b="1" kern="1200" dirty="0">
                          <a:solidFill>
                            <a:schemeClr val="tx1"/>
                          </a:solidFill>
                          <a:effectLst/>
                          <a:latin typeface="+mn-lt"/>
                          <a:ea typeface="+mn-ea"/>
                          <a:cs typeface="+mn-cs"/>
                        </a:rPr>
                        <a:t>% DE ALUMNOS EN SERVICIO SOCIAL (16)</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1" i="0" u="none" strike="noStrike" dirty="0">
                          <a:solidFill>
                            <a:srgbClr val="000000"/>
                          </a:solidFill>
                          <a:latin typeface="Arial"/>
                        </a:rPr>
                        <a:t> </a:t>
                      </a:r>
                    </a:p>
                    <a:p>
                      <a:pPr algn="ctr" fontAlgn="t"/>
                      <a:r>
                        <a:rPr lang="es-ES" sz="1200" b="0" i="0" u="none" strike="noStrike" dirty="0">
                          <a:solidFill>
                            <a:srgbClr val="000000"/>
                          </a:solidFill>
                          <a:latin typeface="Arial"/>
                        </a:rPr>
                        <a:t>89.18</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pitchFamily="34" charset="0"/>
                          <a:cs typeface="Arial" pitchFamily="34" charset="0"/>
                        </a:rPr>
                        <a:t> </a:t>
                      </a:r>
                      <a:endParaRPr lang="es-ES" sz="1200" b="1" i="0" u="none" strike="noStrike" dirty="0">
                        <a:solidFill>
                          <a:srgbClr val="000000"/>
                        </a:solidFill>
                        <a:latin typeface="Arial" pitchFamily="34" charset="0"/>
                        <a:cs typeface="Arial" pitchFamily="34" charset="0"/>
                      </a:endParaRPr>
                    </a:p>
                    <a:p>
                      <a:pPr algn="ctr">
                        <a:spcAft>
                          <a:spcPts val="0"/>
                        </a:spcAft>
                      </a:pPr>
                      <a:r>
                        <a:rPr lang="es-MX" sz="1200" b="0" dirty="0">
                          <a:effectLst/>
                          <a:latin typeface="Arial" pitchFamily="34" charset="0"/>
                          <a:ea typeface="Times New Roman"/>
                          <a:cs typeface="Arial" pitchFamily="34" charset="0"/>
                        </a:rPr>
                        <a:t>100.00</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800" b="1" kern="1200" dirty="0">
                          <a:solidFill>
                            <a:schemeClr val="tx1"/>
                          </a:solidFill>
                          <a:effectLst/>
                          <a:latin typeface="Arial"/>
                          <a:ea typeface="Times New Roman"/>
                          <a:cs typeface="+mn-cs"/>
                        </a:rPr>
                        <a:t>100</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ctr" fontAlgn="t"/>
                      <a:r>
                        <a:rPr lang="es-ES" sz="1200" b="1" i="0" u="none" strike="noStrike" dirty="0">
                          <a:solidFill>
                            <a:srgbClr val="000000"/>
                          </a:solidFill>
                          <a:latin typeface="Arial"/>
                        </a:rPr>
                        <a:t>COMPARATIVO CON MEDIA ESTATAL Y NACIONAL</a:t>
                      </a:r>
                    </a:p>
                  </a:txBody>
                  <a:tcPr marL="5665" marR="5665" marT="5665" marB="0" vert="vert"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a:rPr>
                        <a:t> </a:t>
                      </a:r>
                      <a:endParaRPr lang="es-ES" sz="1200" b="1" i="0" u="none" strike="noStrike" dirty="0">
                        <a:solidFill>
                          <a:srgbClr val="000000"/>
                        </a:solidFill>
                        <a:latin typeface="Arial"/>
                      </a:endParaRPr>
                    </a:p>
                    <a:p>
                      <a:pPr algn="ctr" fontAlgn="t"/>
                      <a:r>
                        <a:rPr lang="es-MX" sz="1200" kern="1200" dirty="0">
                          <a:solidFill>
                            <a:schemeClr val="tx1"/>
                          </a:solidFill>
                          <a:effectLst/>
                          <a:latin typeface="Arial" panose="020B0604020202020204" pitchFamily="34" charset="0"/>
                          <a:ea typeface="+mn-ea"/>
                          <a:cs typeface="Arial" panose="020B0604020202020204" pitchFamily="34" charset="0"/>
                        </a:rPr>
                        <a:t>79.79</a:t>
                      </a:r>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a:rPr>
                        <a:t> </a:t>
                      </a:r>
                      <a:endParaRPr lang="es-ES" sz="1200" b="1" i="0" u="none" strike="noStrike" dirty="0">
                        <a:solidFill>
                          <a:srgbClr val="000000"/>
                        </a:solidFill>
                        <a:latin typeface="Arial"/>
                      </a:endParaRPr>
                    </a:p>
                    <a:p>
                      <a:pPr algn="ctr" fontAlgn="t"/>
                      <a:r>
                        <a:rPr lang="es-ES" sz="1200" b="0" i="0" u="none" strike="noStrike" dirty="0">
                          <a:solidFill>
                            <a:srgbClr val="000000"/>
                          </a:solidFill>
                          <a:latin typeface="Arial"/>
                        </a:rPr>
                        <a:t>81.18</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0383">
                <a:tc>
                  <a:txBody>
                    <a:bodyPr/>
                    <a:lstStyle/>
                    <a:p>
                      <a:pPr algn="ctr" fontAlgn="t"/>
                      <a:r>
                        <a:rPr lang="es-MX" sz="1100" b="1" kern="1200" dirty="0">
                          <a:solidFill>
                            <a:schemeClr val="tx1"/>
                          </a:solidFill>
                          <a:effectLst/>
                          <a:latin typeface="+mn-lt"/>
                          <a:ea typeface="+mn-ea"/>
                          <a:cs typeface="+mn-cs"/>
                        </a:rPr>
                        <a:t>% DE ALUMNOS EN ACTIVIDADES DEPORTIVAS (17)</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36.71</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itchFamily="34" charset="0"/>
                          <a:ea typeface="Times New Roman"/>
                          <a:cs typeface="Arial" pitchFamily="34" charset="0"/>
                        </a:rPr>
                        <a:t>31.34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800" b="1" kern="1200" dirty="0">
                          <a:solidFill>
                            <a:schemeClr val="tx1"/>
                          </a:solidFill>
                          <a:effectLst/>
                          <a:latin typeface="Arial"/>
                          <a:ea typeface="Times New Roman"/>
                          <a:cs typeface="+mn-cs"/>
                        </a:rPr>
                        <a:t>36.47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a:txBody>
                    <a:bodyPr/>
                    <a:lstStyle/>
                    <a:p>
                      <a:pPr algn="ctr" fontAlgn="t"/>
                      <a:r>
                        <a:rPr lang="es-ES" sz="1200" b="0" i="0" u="none" strike="noStrike" dirty="0">
                          <a:solidFill>
                            <a:srgbClr val="000000"/>
                          </a:solidFill>
                          <a:latin typeface="Arial"/>
                        </a:rPr>
                        <a:t>27.36</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33.35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85757">
                <a:tc>
                  <a:txBody>
                    <a:bodyPr/>
                    <a:lstStyle/>
                    <a:p>
                      <a:pPr algn="ctr" fontAlgn="t"/>
                      <a:r>
                        <a:rPr lang="es-MX" sz="1100" b="1" kern="1200" dirty="0">
                          <a:solidFill>
                            <a:schemeClr val="tx1"/>
                          </a:solidFill>
                          <a:effectLst/>
                          <a:latin typeface="+mn-lt"/>
                          <a:ea typeface="+mn-ea"/>
                          <a:cs typeface="+mn-cs"/>
                        </a:rPr>
                        <a:t>% DE ALUMNOS EN ACTIVIDADES  CULTURALES (18)</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34.27</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itchFamily="34" charset="0"/>
                          <a:ea typeface="Times New Roman"/>
                          <a:cs typeface="Arial" pitchFamily="34" charset="0"/>
                        </a:rPr>
                        <a:t>23.65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800" b="1" kern="1200" dirty="0">
                          <a:solidFill>
                            <a:schemeClr val="tx1"/>
                          </a:solidFill>
                          <a:effectLst/>
                          <a:latin typeface="Arial"/>
                          <a:ea typeface="Times New Roman"/>
                          <a:cs typeface="+mn-cs"/>
                        </a:rPr>
                        <a:t>35.15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a:txBody>
                    <a:bodyPr/>
                    <a:lstStyle/>
                    <a:p>
                      <a:pPr algn="ctr" fontAlgn="t"/>
                      <a:r>
                        <a:rPr lang="es-ES" sz="1200" b="0" i="0" u="none" strike="noStrike" dirty="0">
                          <a:solidFill>
                            <a:srgbClr val="000000"/>
                          </a:solidFill>
                          <a:latin typeface="Arial"/>
                        </a:rPr>
                        <a:t>15.04</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26.53</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28549">
                <a:tc>
                  <a:txBody>
                    <a:bodyPr/>
                    <a:lstStyle/>
                    <a:p>
                      <a:pPr algn="ctr" fontAlgn="t"/>
                      <a:r>
                        <a:rPr lang="es-MX" sz="1100" b="1" kern="1200" dirty="0">
                          <a:solidFill>
                            <a:schemeClr val="tx1"/>
                          </a:solidFill>
                          <a:effectLst/>
                          <a:latin typeface="+mn-lt"/>
                          <a:ea typeface="+mn-ea"/>
                          <a:cs typeface="+mn-cs"/>
                        </a:rPr>
                        <a:t>% ALUMNOS EN PROGRAMAS DE EMPRENDEDORES (19)</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8.04</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itchFamily="34" charset="0"/>
                          <a:ea typeface="Times New Roman"/>
                          <a:cs typeface="Arial" pitchFamily="34" charset="0"/>
                        </a:rPr>
                        <a:t>35.47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800" b="1" kern="1200" dirty="0">
                          <a:solidFill>
                            <a:schemeClr val="tx1"/>
                          </a:solidFill>
                          <a:effectLst/>
                          <a:latin typeface="Arial"/>
                          <a:ea typeface="Times New Roman"/>
                          <a:cs typeface="+mn-cs"/>
                        </a:rPr>
                        <a:t>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a:txBody>
                    <a:bodyPr/>
                    <a:lstStyle/>
                    <a:p>
                      <a:pPr algn="ctr" fontAlgn="t"/>
                      <a:r>
                        <a:rPr lang="es-ES" sz="1200" b="0" i="0" u="none" strike="noStrike" dirty="0">
                          <a:solidFill>
                            <a:srgbClr val="000000"/>
                          </a:solidFill>
                          <a:latin typeface="Arial"/>
                        </a:rPr>
                        <a:t>11.33</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12.43</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6847">
                <a:tc>
                  <a:txBody>
                    <a:bodyPr/>
                    <a:lstStyle/>
                    <a:p>
                      <a:pPr algn="ctr" fontAlgn="t"/>
                      <a:r>
                        <a:rPr lang="es-MX" sz="1100" b="1" kern="1200" dirty="0">
                          <a:solidFill>
                            <a:schemeClr val="tx1"/>
                          </a:solidFill>
                          <a:effectLst/>
                          <a:latin typeface="+mn-lt"/>
                          <a:ea typeface="+mn-ea"/>
                          <a:cs typeface="+mn-cs"/>
                        </a:rPr>
                        <a:t>% DE ALUMNOS EN PROGRAMAS DE INNOVACIÓN TECNOLÓGICA (20)</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t"/>
                      <a:r>
                        <a:rPr lang="es-ES" sz="1200" b="0" i="0" u="none" strike="noStrike" dirty="0">
                          <a:solidFill>
                            <a:srgbClr val="000000"/>
                          </a:solidFill>
                          <a:latin typeface="Arial"/>
                        </a:rPr>
                        <a:t>20.98</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s-ES" sz="1200" b="0" i="0" u="none" strike="noStrike" dirty="0">
                          <a:solidFill>
                            <a:srgbClr val="000000"/>
                          </a:solidFill>
                          <a:latin typeface="Arial" pitchFamily="34" charset="0"/>
                          <a:cs typeface="Arial" pitchFamily="34" charset="0"/>
                        </a:rPr>
                        <a:t>4.27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algn="ctr" defTabSz="914400" rtl="0" eaLnBrk="1" latinLnBrk="0" hangingPunct="1">
                        <a:spcAft>
                          <a:spcPts val="0"/>
                        </a:spcAft>
                      </a:pPr>
                      <a:r>
                        <a:rPr lang="es-MX" sz="1800" b="1" kern="1200" dirty="0">
                          <a:solidFill>
                            <a:schemeClr val="tx1"/>
                          </a:solidFill>
                          <a:effectLst/>
                          <a:latin typeface="Arial"/>
                          <a:ea typeface="Times New Roman"/>
                          <a:cs typeface="+mn-cs"/>
                        </a:rPr>
                        <a:t>2.65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rowSpan="2">
                  <a:txBody>
                    <a:bodyPr/>
                    <a:lstStyle/>
                    <a:p>
                      <a:pPr algn="ctr" fontAlgn="t"/>
                      <a:r>
                        <a:rPr lang="es-ES" sz="1200" b="0" i="0" u="none" strike="noStrike" dirty="0">
                          <a:solidFill>
                            <a:srgbClr val="000000"/>
                          </a:solidFill>
                          <a:latin typeface="Arial"/>
                        </a:rPr>
                        <a:t>13.87</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t"/>
                      <a:r>
                        <a:rPr lang="es-ES" sz="1200" b="0" i="0" u="none" strike="noStrike" dirty="0">
                          <a:solidFill>
                            <a:srgbClr val="000000"/>
                          </a:solidFill>
                          <a:latin typeface="Arial"/>
                        </a:rPr>
                        <a:t>13.10</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7339">
                <a:tc>
                  <a:txBody>
                    <a:bodyPr/>
                    <a:lstStyle/>
                    <a:p>
                      <a:pPr algn="ctr" fontAlgn="t"/>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0"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0" i="0" u="none" strike="noStrike" dirty="0">
                        <a:solidFill>
                          <a:srgbClr val="000000"/>
                        </a:solidFill>
                        <a:latin typeface="Arial" pitchFamily="34" charset="0"/>
                        <a:cs typeface="Arial"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0"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0"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1921">
                <a:tc>
                  <a:txBody>
                    <a:bodyPr/>
                    <a:lstStyle/>
                    <a:p>
                      <a:pPr algn="ctr" fontAlgn="t"/>
                      <a:r>
                        <a:rPr lang="es-MX" sz="1100" b="1" kern="1200" dirty="0">
                          <a:solidFill>
                            <a:schemeClr val="tx1"/>
                          </a:solidFill>
                          <a:effectLst/>
                          <a:latin typeface="+mn-lt"/>
                          <a:ea typeface="+mn-ea"/>
                          <a:cs typeface="+mn-cs"/>
                        </a:rPr>
                        <a:t>% EGRESADOS EN EL SECTOR LABORAL (21)</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58.82</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itchFamily="34" charset="0"/>
                          <a:cs typeface="Arial" pitchFamily="34" charset="0"/>
                        </a:rPr>
                        <a:t>67.65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800" b="1" kern="1200" dirty="0">
                          <a:solidFill>
                            <a:schemeClr val="tx1"/>
                          </a:solidFill>
                          <a:effectLst/>
                          <a:latin typeface="Arial"/>
                          <a:ea typeface="Times New Roman"/>
                          <a:cs typeface="+mn-cs"/>
                        </a:rPr>
                        <a:t>83.13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a:txBody>
                    <a:bodyPr/>
                    <a:lstStyle/>
                    <a:p>
                      <a:pPr algn="ctr" fontAlgn="t"/>
                      <a:r>
                        <a:rPr lang="es-ES" sz="1200" b="0" i="0" u="none" strike="noStrike" dirty="0">
                          <a:solidFill>
                            <a:srgbClr val="000000"/>
                          </a:solidFill>
                          <a:latin typeface="Arial"/>
                        </a:rPr>
                        <a:t>56.74</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50.22</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547713">
                <a:tc>
                  <a:txBody>
                    <a:bodyPr/>
                    <a:lstStyle/>
                    <a:p>
                      <a:pPr algn="ctr" fontAlgn="t"/>
                      <a:r>
                        <a:rPr lang="es-MX" sz="1100" b="1" kern="1200" dirty="0">
                          <a:solidFill>
                            <a:schemeClr val="tx1"/>
                          </a:solidFill>
                          <a:effectLst/>
                          <a:latin typeface="+mn-lt"/>
                          <a:ea typeface="+mn-ea"/>
                          <a:cs typeface="+mn-cs"/>
                        </a:rPr>
                        <a:t>% EFICIENCIA DE CONVENIOS (22)</a:t>
                      </a:r>
                      <a:endParaRPr lang="es-ES" sz="1100" b="1" i="0" u="none" strike="noStrike" dirty="0">
                        <a:solidFill>
                          <a:srgbClr val="000000"/>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100</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itchFamily="34" charset="0"/>
                          <a:cs typeface="Arial" pitchFamily="34" charset="0"/>
                        </a:rPr>
                        <a:t>100</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es-MX" sz="1800" b="1" kern="1200" dirty="0">
                          <a:solidFill>
                            <a:schemeClr val="tx1"/>
                          </a:solidFill>
                          <a:effectLst/>
                          <a:latin typeface="Arial"/>
                          <a:ea typeface="Times New Roman"/>
                          <a:cs typeface="+mn-cs"/>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a:txBody>
                    <a:bodyPr/>
                    <a:lstStyle/>
                    <a:p>
                      <a:pPr algn="ctr" fontAlgn="t"/>
                      <a:r>
                        <a:rPr lang="es-ES" sz="1200" b="0" i="0" u="none" strike="noStrike" dirty="0">
                          <a:solidFill>
                            <a:srgbClr val="000000"/>
                          </a:solidFill>
                          <a:latin typeface="Arial"/>
                        </a:rPr>
                        <a:t>84.88</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a:rPr>
                        <a:t>86.27</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3359977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16559"/>
            <a:ext cx="7591425" cy="1331595"/>
          </a:xfrm>
          <a:prstGeom prst="rect">
            <a:avLst/>
          </a:prstGeom>
          <a:ln>
            <a:noFill/>
          </a:ln>
          <a:extLst>
            <a:ext uri="{53640926-AAD7-44D8-BBD7-CCE9431645EC}">
              <a14:shadowObscured xmlns:a14="http://schemas.microsoft.com/office/drawing/2010/main"/>
            </a:ext>
          </a:extLst>
        </p:spPr>
      </p:pic>
      <p:graphicFrame>
        <p:nvGraphicFramePr>
          <p:cNvPr id="9" name="Tabla 8"/>
          <p:cNvGraphicFramePr>
            <a:graphicFrameLocks noGrp="1"/>
          </p:cNvGraphicFramePr>
          <p:nvPr>
            <p:extLst>
              <p:ext uri="{D42A27DB-BD31-4B8C-83A1-F6EECF244321}">
                <p14:modId xmlns:p14="http://schemas.microsoft.com/office/powerpoint/2010/main" val="97984170"/>
              </p:ext>
            </p:extLst>
          </p:nvPr>
        </p:nvGraphicFramePr>
        <p:xfrm>
          <a:off x="179512" y="1250625"/>
          <a:ext cx="8784976" cy="5592654"/>
        </p:xfrm>
        <a:graphic>
          <a:graphicData uri="http://schemas.openxmlformats.org/drawingml/2006/table">
            <a:tbl>
              <a:tblPr/>
              <a:tblGrid>
                <a:gridCol w="3154376">
                  <a:extLst>
                    <a:ext uri="{9D8B030D-6E8A-4147-A177-3AD203B41FA5}">
                      <a16:colId xmlns:a16="http://schemas.microsoft.com/office/drawing/2014/main" val="20000"/>
                    </a:ext>
                  </a:extLst>
                </a:gridCol>
                <a:gridCol w="936942">
                  <a:extLst>
                    <a:ext uri="{9D8B030D-6E8A-4147-A177-3AD203B41FA5}">
                      <a16:colId xmlns:a16="http://schemas.microsoft.com/office/drawing/2014/main" val="20001"/>
                    </a:ext>
                  </a:extLst>
                </a:gridCol>
                <a:gridCol w="936942">
                  <a:extLst>
                    <a:ext uri="{9D8B030D-6E8A-4147-A177-3AD203B41FA5}">
                      <a16:colId xmlns:a16="http://schemas.microsoft.com/office/drawing/2014/main" val="20002"/>
                    </a:ext>
                  </a:extLst>
                </a:gridCol>
                <a:gridCol w="927996">
                  <a:extLst>
                    <a:ext uri="{9D8B030D-6E8A-4147-A177-3AD203B41FA5}">
                      <a16:colId xmlns:a16="http://schemas.microsoft.com/office/drawing/2014/main" val="20003"/>
                    </a:ext>
                  </a:extLst>
                </a:gridCol>
                <a:gridCol w="945889">
                  <a:extLst>
                    <a:ext uri="{9D8B030D-6E8A-4147-A177-3AD203B41FA5}">
                      <a16:colId xmlns:a16="http://schemas.microsoft.com/office/drawing/2014/main" val="20004"/>
                    </a:ext>
                  </a:extLst>
                </a:gridCol>
                <a:gridCol w="945889">
                  <a:extLst>
                    <a:ext uri="{9D8B030D-6E8A-4147-A177-3AD203B41FA5}">
                      <a16:colId xmlns:a16="http://schemas.microsoft.com/office/drawing/2014/main" val="20005"/>
                    </a:ext>
                  </a:extLst>
                </a:gridCol>
                <a:gridCol w="936942">
                  <a:extLst>
                    <a:ext uri="{9D8B030D-6E8A-4147-A177-3AD203B41FA5}">
                      <a16:colId xmlns:a16="http://schemas.microsoft.com/office/drawing/2014/main" val="20006"/>
                    </a:ext>
                  </a:extLst>
                </a:gridCol>
              </a:tblGrid>
              <a:tr h="509693">
                <a:tc>
                  <a:txBody>
                    <a:bodyPr/>
                    <a:lstStyle/>
                    <a:p>
                      <a:pPr algn="ctr" fontAlgn="t"/>
                      <a:r>
                        <a:rPr lang="es-MX" sz="1200" b="1" i="0" u="none" strike="noStrike" dirty="0">
                          <a:solidFill>
                            <a:schemeClr val="bg1"/>
                          </a:solidFill>
                          <a:latin typeface="Soberana Sans Light" panose="02000000000000000000" pitchFamily="50" charset="0"/>
                        </a:rPr>
                        <a:t> </a:t>
                      </a:r>
                      <a:endParaRPr lang="es-ES" sz="1200" b="1" i="0" u="none" strike="noStrike" dirty="0">
                        <a:solidFill>
                          <a:schemeClr val="bg1"/>
                        </a:solidFill>
                        <a:latin typeface="Soberana Sans Light" panose="02000000000000000000" pitchFamily="50"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ITS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3">
                  <a:txBody>
                    <a:bodyPr/>
                    <a:lstStyle/>
                    <a:p>
                      <a:pPr algn="ctr" fontAlgn="t"/>
                      <a:r>
                        <a:rPr lang="es-ES" sz="1200" b="1" i="0" u="none" strike="noStrike" dirty="0">
                          <a:solidFill>
                            <a:schemeClr val="bg1"/>
                          </a:solidFill>
                          <a:latin typeface="Arial" panose="020B0604020202020204" pitchFamily="34" charset="0"/>
                          <a:cs typeface="Arial" panose="020B0604020202020204" pitchFamily="34" charset="0"/>
                        </a:rPr>
                        <a:t>  </a:t>
                      </a:r>
                    </a:p>
                    <a:p>
                      <a:pPr algn="ctr" fontAlgn="t"/>
                      <a:endParaRPr lang="es-ES" sz="1200" b="1" i="0" u="none" strike="noStrike" dirty="0">
                        <a:solidFill>
                          <a:schemeClr val="bg1"/>
                        </a:solidFill>
                        <a:latin typeface="Arial" panose="020B0604020202020204" pitchFamily="34" charset="0"/>
                        <a:cs typeface="Arial" panose="020B0604020202020204" pitchFamily="34" charset="0"/>
                      </a:endParaRPr>
                    </a:p>
                    <a:p>
                      <a:pPr algn="ctr" fontAlgn="t"/>
                      <a:r>
                        <a:rPr lang="es-ES" sz="900" b="1" i="0" u="none" strike="noStrike" dirty="0">
                          <a:solidFill>
                            <a:schemeClr val="bg1"/>
                          </a:solidFill>
                          <a:latin typeface="Arial" panose="020B0604020202020204" pitchFamily="34" charset="0"/>
                          <a:cs typeface="Arial" panose="020B0604020202020204" pitchFamily="34" charset="0"/>
                        </a:rPr>
                        <a:t>COMPARATIVO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MEDIA</a:t>
                      </a:r>
                    </a:p>
                    <a:p>
                      <a:pPr algn="ctr" fontAlgn="t"/>
                      <a:r>
                        <a:rPr lang="es-MX" sz="1200" b="1" i="0" u="none" strike="noStrike" dirty="0">
                          <a:solidFill>
                            <a:schemeClr val="bg1"/>
                          </a:solidFill>
                          <a:latin typeface="Arial" panose="020B0604020202020204" pitchFamily="34" charset="0"/>
                          <a:cs typeface="Arial" panose="020B0604020202020204" pitchFamily="34" charset="0"/>
                        </a:rPr>
                        <a:t>JALISCO</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MEDIA NACIONAL</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9693">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INDICADORES BÁSICOS INSTITUCIONALES</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rowSpan="2">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 </a:t>
                      </a:r>
                    </a:p>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p>
                      <a:pPr algn="ctr" fontAlgn="t"/>
                      <a:r>
                        <a:rPr lang="es-ES" sz="1200" b="1" i="0" u="none" strike="noStrike" dirty="0">
                          <a:solidFill>
                            <a:schemeClr val="tx1"/>
                          </a:solidFill>
                          <a:latin typeface="Arial" panose="020B0604020202020204" pitchFamily="34" charset="0"/>
                          <a:cs typeface="Arial" panose="020B0604020202020204" pitchFamily="34" charset="0"/>
                        </a:rPr>
                        <a:t>2015-2016</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10001"/>
                  </a:ext>
                </a:extLst>
              </a:tr>
              <a:tr h="362384">
                <a:tc>
                  <a:txBody>
                    <a:bodyPr/>
                    <a:lstStyle/>
                    <a:p>
                      <a:pPr algn="ctr" fontAlgn="t"/>
                      <a:r>
                        <a:rPr lang="es-MX" sz="1200" b="1" i="0" u="none" strike="noStrike" dirty="0">
                          <a:solidFill>
                            <a:schemeClr val="bg1"/>
                          </a:solidFill>
                          <a:latin typeface="Arial" panose="020B0604020202020204" pitchFamily="34" charset="0"/>
                          <a:cs typeface="Arial" panose="020B0604020202020204" pitchFamily="34" charset="0"/>
                        </a:rPr>
                        <a:t> </a:t>
                      </a:r>
                      <a:endParaRPr lang="es-ES" sz="1200" b="1" i="0" u="none" strike="noStrike" dirty="0">
                        <a:solidFill>
                          <a:schemeClr val="bg1"/>
                        </a:solidFill>
                        <a:latin typeface="Arial" panose="020B0604020202020204" pitchFamily="34" charset="0"/>
                        <a:cs typeface="Arial" panose="020B0604020202020204" pitchFamily="34" charset="0"/>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2013-2014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88632">
                <a:tc>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INVESTIGACIÓN</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374">
                <a:tc>
                  <a:txBody>
                    <a:bodyPr/>
                    <a:lstStyle/>
                    <a:p>
                      <a:pPr algn="l" fontAlgn="t"/>
                      <a:endParaRPr lang="es-ES" sz="11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 </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t"/>
                      <a:r>
                        <a:rPr lang="es-MX" sz="800" b="1" i="0" u="none" strike="noStrike" dirty="0">
                          <a:solidFill>
                            <a:srgbClr val="000000"/>
                          </a:solidFill>
                          <a:latin typeface="Arial" panose="020B0604020202020204" pitchFamily="34" charset="0"/>
                          <a:cs typeface="Arial" panose="020B0604020202020204" pitchFamily="34" charset="0"/>
                        </a:rPr>
                        <a:t> </a:t>
                      </a:r>
                      <a:endParaRPr lang="es-ES" sz="800" b="1" i="0" u="none" strike="noStrike" dirty="0">
                        <a:solidFill>
                          <a:srgbClr val="000000"/>
                        </a:solidFill>
                        <a:latin typeface="Arial" panose="020B0604020202020204" pitchFamily="34" charset="0"/>
                        <a:cs typeface="Arial" panose="020B0604020202020204" pitchFamily="34" charset="0"/>
                      </a:endParaRPr>
                    </a:p>
                    <a:p>
                      <a:pPr algn="ctr">
                        <a:spcAft>
                          <a:spcPts val="0"/>
                        </a:spcAft>
                      </a:pPr>
                      <a:r>
                        <a:rPr lang="es-MX" sz="500" b="1" dirty="0">
                          <a:effectLst/>
                          <a:latin typeface="Arial" panose="020B0604020202020204" pitchFamily="34" charset="0"/>
                          <a:ea typeface="Times New Roman"/>
                          <a:cs typeface="Arial" panose="020B0604020202020204" pitchFamily="34" charset="0"/>
                        </a:rPr>
                        <a:t> </a:t>
                      </a:r>
                    </a:p>
                    <a:p>
                      <a:pPr algn="ctr">
                        <a:spcAft>
                          <a:spcPts val="0"/>
                        </a:spcAft>
                      </a:pPr>
                      <a:r>
                        <a:rPr lang="es-MX" sz="1800" b="1" dirty="0">
                          <a:effectLst/>
                          <a:latin typeface="Arial" panose="020B0604020202020204" pitchFamily="34" charset="0"/>
                          <a:ea typeface="Times New Roman"/>
                          <a:cs typeface="Arial" panose="020B0604020202020204" pitchFamily="34" charset="0"/>
                        </a:rPr>
                        <a:t>4.24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0">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COMPARATIVO  CON  MEDIA  ESTATAL Y NACIONAL</a:t>
                      </a:r>
                    </a:p>
                  </a:txBody>
                  <a:tcPr marL="5665" marR="5665" marT="5665" marB="0" vert="vert"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694286">
                <a:tc>
                  <a:txBody>
                    <a:bodyPr/>
                    <a:lstStyle/>
                    <a:p>
                      <a:pPr algn="ctr" fontAlgn="t"/>
                      <a:r>
                        <a:rPr lang="es-MX" sz="1100" b="1" kern="1200" dirty="0">
                          <a:solidFill>
                            <a:schemeClr val="tx1"/>
                          </a:solidFill>
                          <a:effectLst/>
                          <a:latin typeface="Arial" panose="020B0604020202020204" pitchFamily="34" charset="0"/>
                          <a:ea typeface="+mn-ea"/>
                          <a:cs typeface="Arial" panose="020B0604020202020204" pitchFamily="34" charset="0"/>
                        </a:rPr>
                        <a:t>% DE ALUMNOS PARTICIPANTES EN PROYECTOS DE INVESTIGACIÓN (23)</a:t>
                      </a:r>
                      <a:endParaRPr lang="es-ES" sz="1100" b="1" kern="1200" dirty="0">
                        <a:solidFill>
                          <a:schemeClr val="tx1"/>
                        </a:solidFill>
                        <a:effectLst/>
                        <a:latin typeface="Arial" panose="020B0604020202020204" pitchFamily="34" charset="0"/>
                        <a:ea typeface="+mn-ea"/>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2.95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4.79</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5374">
                <a:tc>
                  <a:txBody>
                    <a:bodyPr/>
                    <a:lstStyle/>
                    <a:p>
                      <a:pPr algn="ctr" fontAlgn="t"/>
                      <a:endParaRPr lang="es-ES" sz="11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MX"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MX"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24.49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r h="487505">
                <a:tc>
                  <a:txBody>
                    <a:bodyPr/>
                    <a:lstStyle/>
                    <a:p>
                      <a:pPr algn="ctr" fontAlgn="t"/>
                      <a:r>
                        <a:rPr lang="es-MX" sz="1100" b="1" kern="1200" dirty="0">
                          <a:solidFill>
                            <a:schemeClr val="tx1"/>
                          </a:solidFill>
                          <a:effectLst/>
                          <a:latin typeface="Arial" panose="020B0604020202020204" pitchFamily="34" charset="0"/>
                          <a:ea typeface="+mn-ea"/>
                          <a:cs typeface="Arial" panose="020B0604020202020204" pitchFamily="34" charset="0"/>
                        </a:rPr>
                        <a:t>% DE DOCENTES PARTICIPANTES EN PROYECTOS DE INVESTIGACIÓN (24)</a:t>
                      </a:r>
                      <a:endParaRPr lang="es-ES" sz="1100" b="1" kern="1200" dirty="0">
                        <a:solidFill>
                          <a:schemeClr val="tx1"/>
                        </a:solidFill>
                        <a:effectLst/>
                        <a:latin typeface="Arial" panose="020B0604020202020204" pitchFamily="34" charset="0"/>
                        <a:ea typeface="+mn-ea"/>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9.80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marL="0" algn="ctr" defTabSz="914400" rtl="0" eaLnBrk="1" latinLnBrk="0" hangingPunct="1">
                        <a:spcAft>
                          <a:spcPts val="0"/>
                        </a:spcAft>
                      </a:pPr>
                      <a:endParaRPr lang="es-MX" sz="500" kern="1200" dirty="0">
                        <a:solidFill>
                          <a:schemeClr val="tx1"/>
                        </a:solidFill>
                        <a:effectLst/>
                        <a:latin typeface="Arial"/>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4.40</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19.7</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5374">
                <a:tc>
                  <a:txBody>
                    <a:bodyPr/>
                    <a:lstStyle/>
                    <a:p>
                      <a:pPr algn="ctr" fontAlgn="t"/>
                      <a:endParaRPr lang="es-ES" sz="11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Aft>
                          <a:spcPts val="0"/>
                        </a:spcAft>
                      </a:pPr>
                      <a:endParaRPr lang="es-MX"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Aft>
                          <a:spcPts val="0"/>
                        </a:spcAft>
                      </a:pPr>
                      <a:endParaRPr lang="es-MX"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r h="499489">
                <a:tc>
                  <a:txBody>
                    <a:bodyPr/>
                    <a:lstStyle/>
                    <a:p>
                      <a:pPr algn="ctr" fontAlgn="t"/>
                      <a:r>
                        <a:rPr lang="es-MX" sz="1100" b="1" kern="1200" dirty="0">
                          <a:solidFill>
                            <a:schemeClr val="tx1"/>
                          </a:solidFill>
                          <a:effectLst/>
                          <a:latin typeface="Arial" panose="020B0604020202020204" pitchFamily="34" charset="0"/>
                          <a:ea typeface="+mn-ea"/>
                          <a:cs typeface="Arial" panose="020B0604020202020204" pitchFamily="34" charset="0"/>
                        </a:rPr>
                        <a:t>% DE INVESTIGADORES MIEMBROS DEL SISTEMA NACIONAL DE INVESTIGADORES (25)</a:t>
                      </a:r>
                      <a:endParaRPr lang="es-ES" sz="1100" b="1" kern="1200" dirty="0">
                        <a:solidFill>
                          <a:schemeClr val="tx1"/>
                        </a:solidFill>
                        <a:effectLst/>
                        <a:latin typeface="Arial" panose="020B0604020202020204" pitchFamily="34" charset="0"/>
                        <a:ea typeface="+mn-ea"/>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8.82</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8.24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5374">
                <a:tc>
                  <a:txBody>
                    <a:bodyPr/>
                    <a:lstStyle/>
                    <a:p>
                      <a:pPr algn="ctr" fontAlgn="t"/>
                      <a:endParaRPr lang="es-ES" sz="11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MX"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MX" sz="12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487505">
                <a:tc>
                  <a:txBody>
                    <a:bodyPr/>
                    <a:lstStyle/>
                    <a:p>
                      <a:pPr marL="0" algn="ctr" defTabSz="914400" rtl="0" eaLnBrk="1" fontAlgn="t" latinLnBrk="0" hangingPunct="1"/>
                      <a:r>
                        <a:rPr lang="es-MX" sz="1100" b="1" kern="1200" dirty="0">
                          <a:solidFill>
                            <a:schemeClr val="tx1"/>
                          </a:solidFill>
                          <a:effectLst/>
                          <a:latin typeface="Arial" panose="020B0604020202020204" pitchFamily="34" charset="0"/>
                          <a:ea typeface="+mn-ea"/>
                          <a:cs typeface="Arial" panose="020B0604020202020204" pitchFamily="34" charset="0"/>
                        </a:rPr>
                        <a:t>% DE PRESUPUESTO PARA PROYECTOS DE INVESTIGACIÓN (26)</a:t>
                      </a:r>
                      <a:endParaRPr lang="es-ES" sz="1100" b="1" kern="1200" dirty="0">
                        <a:solidFill>
                          <a:schemeClr val="tx1"/>
                        </a:solidFill>
                        <a:effectLst/>
                        <a:latin typeface="Arial" panose="020B0604020202020204" pitchFamily="34" charset="0"/>
                        <a:ea typeface="+mn-ea"/>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0.72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MX" sz="1200" b="0" dirty="0">
                          <a:effectLst/>
                          <a:latin typeface="Arial" panose="020B0604020202020204" pitchFamily="34" charset="0"/>
                          <a:ea typeface="Times New Roman"/>
                          <a:cs typeface="Arial" panose="020B0604020202020204" pitchFamily="34" charset="0"/>
                        </a:rPr>
                        <a:t>0.72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kern="1200" dirty="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3.52</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chemeClr val="tx1"/>
                          </a:solidFill>
                          <a:latin typeface="Arial" panose="020B0604020202020204" pitchFamily="34" charset="0"/>
                          <a:cs typeface="Arial" panose="020B0604020202020204" pitchFamily="34" charset="0"/>
                        </a:rPr>
                        <a:t>3.52</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65374">
                <a:tc>
                  <a:txBody>
                    <a:bodyPr/>
                    <a:lstStyle/>
                    <a:p>
                      <a:pPr algn="l" fontAlgn="t"/>
                      <a:endParaRPr lang="es-ES" sz="11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MX" sz="12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2"/>
                  </a:ext>
                </a:extLst>
              </a:tr>
              <a:tr h="417501">
                <a:tc>
                  <a:txBody>
                    <a:bodyPr/>
                    <a:lstStyle/>
                    <a:p>
                      <a:pPr algn="l" fontAlgn="t"/>
                      <a:endParaRPr lang="es-ES" sz="11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1" i="0" u="none" strike="noStrike" dirty="0">
                        <a:solidFill>
                          <a:srgbClr val="000000"/>
                        </a:solidFill>
                        <a:latin typeface="Arial" pitchFamily="34" charset="0"/>
                        <a:cs typeface="Arial"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ES" sz="1200" b="1"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600063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flipH="1">
            <a:off x="1619672" y="2967334"/>
            <a:ext cx="45719" cy="101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76287" y="116632"/>
            <a:ext cx="7591425" cy="1331595"/>
          </a:xfrm>
          <a:prstGeom prst="rect">
            <a:avLst/>
          </a:prstGeom>
          <a:ln>
            <a:noFill/>
          </a:ln>
          <a:extLst>
            <a:ext uri="{53640926-AAD7-44D8-BBD7-CCE9431645EC}">
              <a14:shadowObscured xmlns:a14="http://schemas.microsoft.com/office/drawing/2010/main"/>
            </a:ext>
          </a:extLst>
        </p:spPr>
      </p:pic>
      <p:pic>
        <p:nvPicPr>
          <p:cNvPr id="13" name="Picture 22" descr="C:\Users\Administrador\Desktop\Div Desarrollo Academico\Folleto Lab Julio\banda.png"/>
          <p:cNvPicPr>
            <a:picLocks noChangeAspect="1" noChangeArrowheads="1"/>
          </p:cNvPicPr>
          <p:nvPr/>
        </p:nvPicPr>
        <p:blipFill>
          <a:blip r:embed="rId4"/>
          <a:stretch>
            <a:fillRect/>
          </a:stretch>
        </p:blipFill>
        <p:spPr bwMode="auto">
          <a:xfrm>
            <a:off x="28604" y="1707787"/>
            <a:ext cx="9144000" cy="142876"/>
          </a:xfrm>
          <a:prstGeom prst="rect">
            <a:avLst/>
          </a:prstGeom>
          <a:noFill/>
          <a:ln>
            <a:noFill/>
          </a:ln>
        </p:spPr>
      </p:pic>
      <p:sp>
        <p:nvSpPr>
          <p:cNvPr id="14" name="2 CuadroTexto"/>
          <p:cNvSpPr txBox="1">
            <a:spLocks noChangeArrowheads="1"/>
          </p:cNvSpPr>
          <p:nvPr/>
        </p:nvSpPr>
        <p:spPr bwMode="auto">
          <a:xfrm>
            <a:off x="299826" y="1277758"/>
            <a:ext cx="8856990" cy="1200329"/>
          </a:xfrm>
          <a:prstGeom prst="rect">
            <a:avLst/>
          </a:prstGeom>
          <a:noFill/>
          <a:ln w="9525">
            <a:noFill/>
            <a:miter lim="800000"/>
            <a:headEnd/>
            <a:tailEnd/>
          </a:ln>
        </p:spPr>
        <p:txBody>
          <a:bodyPr wrap="square">
            <a:spAutoFit/>
          </a:bodyPr>
          <a:lstStyle/>
          <a:p>
            <a:pPr algn="ctr">
              <a:spcAft>
                <a:spcPts val="0"/>
              </a:spcAft>
            </a:pPr>
            <a:r>
              <a:rPr lang="es-MX" sz="2000" b="1" dirty="0">
                <a:latin typeface="Arial" panose="020B0604020202020204" pitchFamily="34" charset="0"/>
                <a:ea typeface="Times New Roman" panose="02020603050405020304" pitchFamily="18" charset="0"/>
                <a:cs typeface="Arial" panose="020B0604020202020204" pitchFamily="34" charset="0"/>
              </a:rPr>
              <a:t>MATRÍCULA POR PROGRAMA EDUCATIVO CICLO 2016-2017.</a:t>
            </a:r>
          </a:p>
          <a:p>
            <a:pPr algn="ctr">
              <a:spcAft>
                <a:spcPts val="0"/>
              </a:spcAft>
            </a:pPr>
            <a:endParaRPr lang="es-MX" sz="2600" dirty="0">
              <a:latin typeface="Arial" panose="020B0604020202020204" pitchFamily="34" charset="0"/>
              <a:ea typeface="Times New Roman" panose="02020603050405020304" pitchFamily="18" charset="0"/>
              <a:cs typeface="Arial" panose="020B0604020202020204" pitchFamily="34" charset="0"/>
            </a:endParaRPr>
          </a:p>
          <a:p>
            <a:pPr algn="ctr"/>
            <a:endParaRPr lang="es-MX" sz="2600" dirty="0">
              <a:solidFill>
                <a:schemeClr val="bg1"/>
              </a:solidFill>
              <a:latin typeface="Arial Black"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2156648983"/>
              </p:ext>
            </p:extLst>
          </p:nvPr>
        </p:nvGraphicFramePr>
        <p:xfrm>
          <a:off x="179512" y="1988840"/>
          <a:ext cx="8712968" cy="4869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2039145"/>
      </p:ext>
    </p:extLst>
  </p:cSld>
  <p:clrMapOvr>
    <a:masterClrMapping/>
  </p:clrMapOvr>
  <p:transition advClick="0" advTm="28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graphicFrame>
        <p:nvGraphicFramePr>
          <p:cNvPr id="9" name="11 Tabla"/>
          <p:cNvGraphicFramePr>
            <a:graphicFrameLocks noGrp="1"/>
          </p:cNvGraphicFramePr>
          <p:nvPr>
            <p:extLst>
              <p:ext uri="{D42A27DB-BD31-4B8C-83A1-F6EECF244321}">
                <p14:modId xmlns:p14="http://schemas.microsoft.com/office/powerpoint/2010/main" val="4190506214"/>
              </p:ext>
            </p:extLst>
          </p:nvPr>
        </p:nvGraphicFramePr>
        <p:xfrm>
          <a:off x="107503" y="1250473"/>
          <a:ext cx="8928993" cy="5562257"/>
        </p:xfrm>
        <a:graphic>
          <a:graphicData uri="http://schemas.openxmlformats.org/drawingml/2006/table">
            <a:tbl>
              <a:tblPr/>
              <a:tblGrid>
                <a:gridCol w="3206086">
                  <a:extLst>
                    <a:ext uri="{9D8B030D-6E8A-4147-A177-3AD203B41FA5}">
                      <a16:colId xmlns:a16="http://schemas.microsoft.com/office/drawing/2014/main" val="20000"/>
                    </a:ext>
                  </a:extLst>
                </a:gridCol>
                <a:gridCol w="952302">
                  <a:extLst>
                    <a:ext uri="{9D8B030D-6E8A-4147-A177-3AD203B41FA5}">
                      <a16:colId xmlns:a16="http://schemas.microsoft.com/office/drawing/2014/main" val="20001"/>
                    </a:ext>
                  </a:extLst>
                </a:gridCol>
                <a:gridCol w="952302">
                  <a:extLst>
                    <a:ext uri="{9D8B030D-6E8A-4147-A177-3AD203B41FA5}">
                      <a16:colId xmlns:a16="http://schemas.microsoft.com/office/drawing/2014/main" val="20002"/>
                    </a:ext>
                  </a:extLst>
                </a:gridCol>
                <a:gridCol w="943209">
                  <a:extLst>
                    <a:ext uri="{9D8B030D-6E8A-4147-A177-3AD203B41FA5}">
                      <a16:colId xmlns:a16="http://schemas.microsoft.com/office/drawing/2014/main" val="20003"/>
                    </a:ext>
                  </a:extLst>
                </a:gridCol>
                <a:gridCol w="961396">
                  <a:extLst>
                    <a:ext uri="{9D8B030D-6E8A-4147-A177-3AD203B41FA5}">
                      <a16:colId xmlns:a16="http://schemas.microsoft.com/office/drawing/2014/main" val="20004"/>
                    </a:ext>
                  </a:extLst>
                </a:gridCol>
                <a:gridCol w="961396">
                  <a:extLst>
                    <a:ext uri="{9D8B030D-6E8A-4147-A177-3AD203B41FA5}">
                      <a16:colId xmlns:a16="http://schemas.microsoft.com/office/drawing/2014/main" val="20005"/>
                    </a:ext>
                  </a:extLst>
                </a:gridCol>
                <a:gridCol w="952302">
                  <a:extLst>
                    <a:ext uri="{9D8B030D-6E8A-4147-A177-3AD203B41FA5}">
                      <a16:colId xmlns:a16="http://schemas.microsoft.com/office/drawing/2014/main" val="20006"/>
                    </a:ext>
                  </a:extLst>
                </a:gridCol>
              </a:tblGrid>
              <a:tr h="392887">
                <a:tc>
                  <a:txBody>
                    <a:bodyPr/>
                    <a:lstStyle/>
                    <a:p>
                      <a:pPr algn="ctr" fontAlgn="t"/>
                      <a:r>
                        <a:rPr lang="es-MX" sz="1200" b="1" i="0" u="none" strike="noStrike" dirty="0">
                          <a:solidFill>
                            <a:schemeClr val="bg1"/>
                          </a:solidFill>
                          <a:latin typeface="Arial"/>
                        </a:rPr>
                        <a:t> </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50000"/>
                      </a:schemeClr>
                    </a:solidFill>
                  </a:tcPr>
                </a:tc>
                <a:tc>
                  <a:txBody>
                    <a:bodyPr/>
                    <a:lstStyle/>
                    <a:p>
                      <a:pPr algn="ctr" fontAlgn="t"/>
                      <a:r>
                        <a:rPr lang="es-MX" sz="1200" b="1" i="0" u="none" strike="noStrike" dirty="0">
                          <a:solidFill>
                            <a:schemeClr val="bg1"/>
                          </a:solidFill>
                          <a:latin typeface="Arial"/>
                        </a:rPr>
                        <a:t>ITS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ITS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ITS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rowSpan="3">
                  <a:txBody>
                    <a:bodyPr/>
                    <a:lstStyle/>
                    <a:p>
                      <a:pPr algn="ctr" fontAlgn="t"/>
                      <a:r>
                        <a:rPr lang="es-ES" sz="1200" b="1" i="0" u="none" strike="noStrike" dirty="0">
                          <a:solidFill>
                            <a:schemeClr val="bg1"/>
                          </a:solidFill>
                          <a:latin typeface="Arial"/>
                        </a:rPr>
                        <a:t>  </a:t>
                      </a:r>
                    </a:p>
                    <a:p>
                      <a:pPr algn="ctr" fontAlgn="t"/>
                      <a:endParaRPr lang="es-ES" sz="1200" b="1" i="0" u="none" strike="noStrike" dirty="0">
                        <a:solidFill>
                          <a:schemeClr val="bg1"/>
                        </a:solidFill>
                        <a:latin typeface="Arial"/>
                      </a:endParaRPr>
                    </a:p>
                    <a:p>
                      <a:pPr algn="ctr" fontAlgn="t"/>
                      <a:r>
                        <a:rPr lang="es-ES" sz="900" b="1" i="0" u="none" strike="noStrike" dirty="0">
                          <a:solidFill>
                            <a:schemeClr val="bg1"/>
                          </a:solidFill>
                          <a:latin typeface="Arial"/>
                        </a:rPr>
                        <a:t>COMPARATIVO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MEDIA</a:t>
                      </a:r>
                    </a:p>
                    <a:p>
                      <a:pPr algn="ctr" fontAlgn="t"/>
                      <a:r>
                        <a:rPr lang="es-MX" sz="1200" b="1" i="0" u="none" strike="noStrike" dirty="0">
                          <a:solidFill>
                            <a:schemeClr val="bg1"/>
                          </a:solidFill>
                          <a:latin typeface="Arial"/>
                        </a:rPr>
                        <a:t>JALISCO</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MX" sz="1200" b="1" i="0" u="none" strike="noStrike" dirty="0">
                          <a:solidFill>
                            <a:schemeClr val="bg1"/>
                          </a:solidFill>
                          <a:latin typeface="Arial"/>
                        </a:rPr>
                        <a:t>MEDIA NACIONAL</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92887">
                <a:tc>
                  <a:txBody>
                    <a:bodyPr/>
                    <a:lstStyle/>
                    <a:p>
                      <a:pPr algn="ctr" fontAlgn="t"/>
                      <a:r>
                        <a:rPr lang="es-MX" sz="1200" b="1" i="0" u="none" strike="noStrike" dirty="0">
                          <a:solidFill>
                            <a:schemeClr val="bg1"/>
                          </a:solidFill>
                          <a:latin typeface="Arial"/>
                        </a:rPr>
                        <a:t>INDICADORES BÁSICOS INSTITUCIONALES</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rowSpan="2">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CICLO </a:t>
                      </a:r>
                    </a:p>
                    <a:p>
                      <a:pPr algn="ctr" fontAlgn="t"/>
                      <a:r>
                        <a:rPr lang="es-ES" sz="1200" b="1" i="0" u="none" strike="noStrike" dirty="0">
                          <a:solidFill>
                            <a:schemeClr val="tx1"/>
                          </a:solidFill>
                          <a:latin typeface="Arial" panose="020B0604020202020204" pitchFamily="34" charset="0"/>
                          <a:cs typeface="Arial" panose="020B0604020202020204" pitchFamily="34" charset="0"/>
                        </a:rPr>
                        <a:t>    </a:t>
                      </a:r>
                    </a:p>
                    <a:p>
                      <a:pPr algn="ctr" fontAlgn="t"/>
                      <a:r>
                        <a:rPr lang="es-ES" sz="1200" b="1" i="0" u="none" strike="noStrike" dirty="0">
                          <a:solidFill>
                            <a:schemeClr val="tx1"/>
                          </a:solidFill>
                          <a:latin typeface="Arial" panose="020B0604020202020204" pitchFamily="34" charset="0"/>
                          <a:cs typeface="Arial" panose="020B0604020202020204" pitchFamily="34" charset="0"/>
                        </a:rPr>
                        <a:t>2015-2016</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es-ES" sz="1200" b="1" i="0" u="none" strike="noStrike" dirty="0">
                          <a:solidFill>
                            <a:schemeClr val="tx1"/>
                          </a:solidFill>
                          <a:latin typeface="Arial"/>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t"/>
                      <a:r>
                        <a:rPr lang="es-ES" sz="1200" b="1" i="0" u="none" strike="noStrike" dirty="0">
                          <a:solidFill>
                            <a:schemeClr val="tx1"/>
                          </a:solidFill>
                          <a:latin typeface="Arial"/>
                        </a:rPr>
                        <a:t>CICLO</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val="10001"/>
                  </a:ext>
                </a:extLst>
              </a:tr>
              <a:tr h="353138">
                <a:tc>
                  <a:txBody>
                    <a:bodyPr/>
                    <a:lstStyle/>
                    <a:p>
                      <a:pPr algn="ctr" fontAlgn="t"/>
                      <a:r>
                        <a:rPr lang="es-MX" sz="1200" b="1" i="0" u="none" strike="noStrike" dirty="0">
                          <a:solidFill>
                            <a:schemeClr val="bg1"/>
                          </a:solidFill>
                          <a:latin typeface="Arial"/>
                        </a:rPr>
                        <a:t> </a:t>
                      </a:r>
                      <a:endParaRPr lang="es-ES" sz="1200" b="1" i="0" u="none" strike="noStrike" dirty="0">
                        <a:solidFill>
                          <a:schemeClr val="bg1"/>
                        </a:solidFill>
                        <a:latin typeface="Arial"/>
                      </a:endParaRP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2013-2014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panose="020B0604020202020204" pitchFamily="34" charset="0"/>
                          <a:cs typeface="Arial" panose="020B0604020202020204" pitchFamily="34" charset="0"/>
                        </a:rPr>
                        <a:t>2014-2015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chemeClr val="tx1"/>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200" b="1" i="0" u="none" strike="noStrike" dirty="0">
                          <a:solidFill>
                            <a:schemeClr val="tx1"/>
                          </a:solidFill>
                          <a:latin typeface="Arial"/>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s-ES" sz="1200" b="1" i="0" u="none" strike="noStrike" dirty="0">
                          <a:solidFill>
                            <a:schemeClr val="tx1"/>
                          </a:solidFill>
                          <a:latin typeface="Arial"/>
                        </a:rPr>
                        <a:t>2014-2015</a:t>
                      </a:r>
                    </a:p>
                  </a:txBody>
                  <a:tcPr marL="5665" marR="5665" marT="56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199439">
                <a:tc>
                  <a:txBody>
                    <a:bodyPr/>
                    <a:lstStyle/>
                    <a:p>
                      <a:pPr algn="ctr" fontAlgn="t"/>
                      <a:r>
                        <a:rPr lang="es-MX" sz="1200" b="1" i="0" u="none" strike="noStrike" dirty="0">
                          <a:solidFill>
                            <a:srgbClr val="000000"/>
                          </a:solidFill>
                          <a:latin typeface="Arial"/>
                        </a:rPr>
                        <a:t>ADMINISTRACION</a:t>
                      </a:r>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r>
                        <a:rPr lang="es-MX" sz="1200" b="1" i="0" u="none" strike="noStrike" dirty="0">
                          <a:solidFill>
                            <a:srgbClr val="000000"/>
                          </a:solidFill>
                          <a:latin typeface="Arial"/>
                        </a:rPr>
                        <a:t> </a:t>
                      </a:r>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l" fontAlgn="b"/>
                      <a:endParaRPr lang="es-ES" sz="1200" b="1" i="0" u="none" strike="noStrike" dirty="0">
                        <a:solidFill>
                          <a:srgbClr val="000000"/>
                        </a:solidFill>
                        <a:latin typeface="Calibri"/>
                      </a:endParaRPr>
                    </a:p>
                  </a:txBody>
                  <a:tcPr marL="5665" marR="5665" marT="56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Calibri"/>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Calibri"/>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1" i="0" u="none" strike="noStrike" dirty="0">
                        <a:solidFill>
                          <a:srgbClr val="000000"/>
                        </a:solidFill>
                        <a:latin typeface="Calibri"/>
                      </a:endParaRPr>
                    </a:p>
                  </a:txBody>
                  <a:tcPr marL="5665" marR="5665" marT="5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9724">
                <a:tc>
                  <a:txBody>
                    <a:bodyPr/>
                    <a:lstStyle/>
                    <a:p>
                      <a:pPr algn="ctr" fontAlgn="t"/>
                      <a:r>
                        <a:rPr lang="es-MX" sz="1200" b="1" i="0" u="none" strike="noStrike" dirty="0">
                          <a:solidFill>
                            <a:srgbClr val="000000"/>
                          </a:solidFill>
                          <a:latin typeface="Soberana Sans Light" panose="02000000000000000000" pitchFamily="50" charset="0"/>
                        </a:rPr>
                        <a:t> </a:t>
                      </a:r>
                      <a:endParaRPr lang="es-ES" sz="1200" b="1" i="0" u="none" strike="noStrike" dirty="0">
                        <a:solidFill>
                          <a:srgbClr val="000000"/>
                        </a:solidFill>
                        <a:latin typeface="Soberana Sans Light" panose="02000000000000000000" pitchFamily="50"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ES" sz="1200" b="1" i="0" u="none" strike="noStrike" dirty="0">
                          <a:solidFill>
                            <a:srgbClr val="000000"/>
                          </a:solidFill>
                          <a:latin typeface="Soberana Sans Light" panose="02000000000000000000" pitchFamily="50" charset="0"/>
                        </a:rPr>
                        <a:t> </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1" i="0" u="none" strike="noStrike" dirty="0">
                          <a:solidFill>
                            <a:srgbClr val="000000"/>
                          </a:solidFill>
                          <a:latin typeface="Soberana Sans Light" panose="02000000000000000000" pitchFamily="50" charset="0"/>
                          <a:cs typeface="Arial" pitchFamily="34" charset="0"/>
                        </a:rPr>
                        <a:t> </a:t>
                      </a:r>
                      <a:endParaRPr lang="es-ES" sz="1200" b="1" i="0" u="none" strike="noStrike" dirty="0">
                        <a:solidFill>
                          <a:srgbClr val="000000"/>
                        </a:solidFill>
                        <a:latin typeface="Soberana Sans Light" panose="02000000000000000000" pitchFamily="50" charset="0"/>
                        <a:cs typeface="Arial"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t"/>
                      <a:r>
                        <a:rPr lang="es-MX" sz="800" b="1" i="0" u="none" strike="noStrike" dirty="0">
                          <a:solidFill>
                            <a:srgbClr val="000000"/>
                          </a:solidFill>
                          <a:latin typeface="Arial" panose="020B0604020202020204" pitchFamily="34" charset="0"/>
                          <a:cs typeface="Arial" panose="020B0604020202020204" pitchFamily="34" charset="0"/>
                        </a:rPr>
                        <a:t> </a:t>
                      </a:r>
                      <a:endParaRPr lang="es-ES" sz="800" b="1" i="0" u="none" strike="noStrike" dirty="0">
                        <a:solidFill>
                          <a:srgbClr val="000000"/>
                        </a:solidFill>
                        <a:latin typeface="Arial" panose="020B0604020202020204" pitchFamily="34" charset="0"/>
                        <a:cs typeface="Arial" panose="020B0604020202020204" pitchFamily="34" charset="0"/>
                      </a:endParaRPr>
                    </a:p>
                    <a:p>
                      <a:pPr algn="ctr">
                        <a:spcAft>
                          <a:spcPts val="0"/>
                        </a:spcAft>
                      </a:pPr>
                      <a:r>
                        <a:rPr lang="es-MX" sz="500" dirty="0">
                          <a:effectLst/>
                          <a:latin typeface="Arial" panose="020B0604020202020204" pitchFamily="34" charset="0"/>
                          <a:ea typeface="Times New Roman"/>
                          <a:cs typeface="Arial" panose="020B0604020202020204" pitchFamily="34" charset="0"/>
                        </a:rPr>
                        <a:t> </a:t>
                      </a:r>
                    </a:p>
                    <a:p>
                      <a:pPr algn="ctr">
                        <a:spcAft>
                          <a:spcPts val="0"/>
                        </a:spcAft>
                      </a:pPr>
                      <a:r>
                        <a:rPr lang="es-MX" sz="1800" b="1" dirty="0">
                          <a:effectLst/>
                          <a:latin typeface="Arial" panose="020B0604020202020204" pitchFamily="34" charset="0"/>
                          <a:ea typeface="Times New Roman"/>
                          <a:cs typeface="Arial" panose="020B0604020202020204" pitchFamily="34" charset="0"/>
                        </a:rPr>
                        <a:t>20.09</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4">
                  <a:txBody>
                    <a:bodyPr/>
                    <a:lstStyle/>
                    <a:p>
                      <a:pPr algn="ctr" fontAlgn="t"/>
                      <a:r>
                        <a:rPr lang="es-ES" sz="1200" b="1" i="0" u="none" strike="noStrike" dirty="0">
                          <a:solidFill>
                            <a:srgbClr val="000000"/>
                          </a:solidFill>
                          <a:latin typeface="Arial" panose="020B0604020202020204" pitchFamily="34" charset="0"/>
                          <a:cs typeface="Arial" panose="020B0604020202020204" pitchFamily="34" charset="0"/>
                        </a:rPr>
                        <a:t>COMPARATIVO CON MEDIA ESTATAL Y NACIONAL</a:t>
                      </a:r>
                    </a:p>
                  </a:txBody>
                  <a:tcPr marL="5665" marR="5665" marT="5665" marB="0" vert="vert"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1" i="0" u="none" strike="noStrike" dirty="0">
                          <a:solidFill>
                            <a:srgbClr val="000000"/>
                          </a:solidFill>
                          <a:latin typeface="Soberana Sans Light" panose="02000000000000000000" pitchFamily="50" charset="0"/>
                        </a:rPr>
                        <a:t> </a:t>
                      </a:r>
                      <a:endParaRPr lang="es-ES" sz="1200" b="1" i="0" u="none" strike="noStrike" dirty="0">
                        <a:solidFill>
                          <a:srgbClr val="000000"/>
                        </a:solidFill>
                        <a:latin typeface="Soberana Sans Light" panose="02000000000000000000" pitchFamily="50"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s-MX" sz="1200" b="1" i="0" u="none" strike="noStrike" dirty="0">
                          <a:solidFill>
                            <a:srgbClr val="000000"/>
                          </a:solidFill>
                          <a:latin typeface="Soberana Sans Light" panose="02000000000000000000" pitchFamily="50" charset="0"/>
                        </a:rPr>
                        <a:t> </a:t>
                      </a:r>
                      <a:endParaRPr lang="es-ES" sz="1200" b="1" i="0" u="none" strike="noStrike" dirty="0">
                        <a:solidFill>
                          <a:srgbClr val="000000"/>
                        </a:solidFill>
                        <a:latin typeface="Soberana Sans Light" panose="02000000000000000000" pitchFamily="50"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398842">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DE COBERTURA EN EL ENTORNO (27)</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25.72</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20.44</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6.54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4.09</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97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r h="380618">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AULAS OCUPADAS (28)</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100</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100</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marL="0" algn="ctr" defTabSz="914400" rtl="0" eaLnBrk="1" latinLnBrk="0" hangingPunct="1">
                        <a:spcAft>
                          <a:spcPts val="0"/>
                        </a:spcAft>
                      </a:pPr>
                      <a:endParaRPr lang="es-MX" sz="500" kern="1200" dirty="0">
                        <a:solidFill>
                          <a:schemeClr val="tx1"/>
                        </a:solidFill>
                        <a:effectLst/>
                        <a:latin typeface="Arial"/>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89.57</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95.35</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97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6.75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r h="380618">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No. DE VOLUMEN POR ALUMNO (29)</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7.17</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6.66</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4</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97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7.85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393171">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No. DE ALUMNO POR COMPUTADORA (30)</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10.87</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7.31</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kern="1200" dirty="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7</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92800">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13.00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2"/>
                  </a:ext>
                </a:extLst>
              </a:tr>
              <a:tr h="393171">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No. DE ALUMNOS POR PERSONAL ADMINISTRATIVO (31)</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12.78</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12.10</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18</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23</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97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67.24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4"/>
                  </a:ext>
                </a:extLst>
              </a:tr>
              <a:tr h="393171">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PARTICIPANTES EN CAPACITACIÓN ADMINISTRATIVA (32)</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88.24</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81.03</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71.77</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82.80</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9724">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 </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algn="ctr" defTabSz="914400" rtl="0" eaLnBrk="1" latinLnBrk="0" hangingPunct="1">
                        <a:spcAft>
                          <a:spcPts val="0"/>
                        </a:spcAft>
                      </a:pPr>
                      <a:endParaRPr lang="es-MX" sz="18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1">
                        <a:spcAft>
                          <a:spcPts val="0"/>
                        </a:spcAft>
                      </a:pPr>
                      <a:r>
                        <a:rPr lang="es-MX" sz="1800" b="1" kern="1200" dirty="0">
                          <a:solidFill>
                            <a:schemeClr val="tx1"/>
                          </a:solidFill>
                          <a:effectLst/>
                          <a:latin typeface="Arial" panose="020B0604020202020204" pitchFamily="34" charset="0"/>
                          <a:ea typeface="Times New Roman"/>
                          <a:cs typeface="Arial" panose="020B0604020202020204" pitchFamily="34" charset="0"/>
                        </a:rPr>
                        <a:t>36.72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endParaRPr lang="es-ES" sz="1200" b="0" i="0" u="none" strike="noStrike" dirty="0">
                        <a:solidFill>
                          <a:srgbClr val="000000"/>
                        </a:solidFill>
                        <a:latin typeface="Arial" panose="020B0604020202020204" pitchFamily="34" charset="0"/>
                        <a:cs typeface="Arial" panose="020B0604020202020204" pitchFamily="34" charset="0"/>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6"/>
                  </a:ext>
                </a:extLst>
              </a:tr>
              <a:tr h="393171">
                <a:tc>
                  <a:txBody>
                    <a:bodyPr/>
                    <a:lstStyle/>
                    <a:p>
                      <a:pPr algn="ctr" fontAlgn="t"/>
                      <a:r>
                        <a:rPr lang="es-MX" sz="1200" b="1" i="0" u="none" strike="noStrike" dirty="0">
                          <a:solidFill>
                            <a:srgbClr val="000000"/>
                          </a:solidFill>
                          <a:latin typeface="Arial" panose="020B0604020202020204" pitchFamily="34" charset="0"/>
                          <a:cs typeface="Arial" panose="020B0604020202020204" pitchFamily="34" charset="0"/>
                        </a:rPr>
                        <a:t>COSTO POR ALUMNO ($) (DIVIDIDO ENTRE 1000) (33)</a:t>
                      </a:r>
                      <a:endParaRPr lang="es-ES" sz="1200" b="1" i="0" u="none" strike="noStrike" dirty="0">
                        <a:solidFill>
                          <a:srgbClr val="000000"/>
                        </a:solidFill>
                        <a:latin typeface="Arial" panose="020B0604020202020204" pitchFamily="34" charset="0"/>
                        <a:cs typeface="Arial" panose="020B0604020202020204" pitchFamily="34" charset="0"/>
                      </a:endParaRP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37.33</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38.14</a:t>
                      </a:r>
                    </a:p>
                  </a:txBody>
                  <a:tcPr marL="5933" marR="5933" marT="5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s-MX"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t"/>
                      <a:endParaRPr lang="es-ES" sz="1200" b="1" i="0" u="none" strike="noStrike" dirty="0">
                        <a:solidFill>
                          <a:srgbClr val="000000"/>
                        </a:solidFill>
                        <a:latin typeface="Arial"/>
                      </a:endParaRP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31.12</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s-ES" sz="1200" b="0" i="0" u="none" strike="noStrike" dirty="0">
                          <a:solidFill>
                            <a:srgbClr val="000000"/>
                          </a:solidFill>
                          <a:latin typeface="Arial" panose="020B0604020202020204" pitchFamily="34" charset="0"/>
                          <a:cs typeface="Arial" panose="020B0604020202020204" pitchFamily="34" charset="0"/>
                        </a:rPr>
                        <a:t>27.06</a:t>
                      </a:r>
                    </a:p>
                  </a:txBody>
                  <a:tcPr marL="5665" marR="5665" marT="5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2367140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2353" y="1700808"/>
            <a:ext cx="7118039" cy="369332"/>
          </a:xfrm>
          <a:prstGeom prst="rect">
            <a:avLst/>
          </a:prstGeom>
        </p:spPr>
        <p:txBody>
          <a:bodyPr wrap="none">
            <a:spAutoFit/>
          </a:bodyPr>
          <a:lstStyle/>
          <a:p>
            <a:pPr lvl="0"/>
            <a:r>
              <a:rPr lang="es-MX" b="1" dirty="0">
                <a:latin typeface="Arial" panose="020B0604020202020204" pitchFamily="34" charset="0"/>
                <a:cs typeface="Arial" panose="020B0604020202020204" pitchFamily="34" charset="0"/>
              </a:rPr>
              <a:t>RESULTADOS DE LA PROGRAMACIÓN DETALLADA 2016-2017</a:t>
            </a:r>
            <a:endParaRPr lang="es-MX" dirty="0">
              <a:latin typeface="Arial" panose="020B0604020202020204" pitchFamily="34" charset="0"/>
              <a:cs typeface="Arial" panose="020B0604020202020204" pitchFamily="34" charset="0"/>
            </a:endParaRPr>
          </a:p>
        </p:txBody>
      </p:sp>
      <p:sp>
        <p:nvSpPr>
          <p:cNvPr id="3" name="Rectángulo 2"/>
          <p:cNvSpPr/>
          <p:nvPr/>
        </p:nvSpPr>
        <p:spPr>
          <a:xfrm>
            <a:off x="539552" y="2690336"/>
            <a:ext cx="8352928" cy="646331"/>
          </a:xfrm>
          <a:prstGeom prst="rect">
            <a:avLst/>
          </a:prstGeom>
        </p:spPr>
        <p:txBody>
          <a:bodyPr wrap="square">
            <a:spAutoFit/>
          </a:bodyPr>
          <a:lstStyle/>
          <a:p>
            <a:r>
              <a:rPr lang="es-MX" dirty="0"/>
              <a:t>En la actualidad se capturaron los formatos del PRODET 2016-2017 y se está en espera de los respectivos resultados. </a:t>
            </a:r>
          </a:p>
        </p:txBody>
      </p:sp>
      <p:cxnSp>
        <p:nvCxnSpPr>
          <p:cNvPr id="7" name="Conector recto 6"/>
          <p:cNvCxnSpPr/>
          <p:nvPr/>
        </p:nvCxnSpPr>
        <p:spPr>
          <a:xfrm>
            <a:off x="1331640" y="130324"/>
            <a:ext cx="0" cy="576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8"/>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23912"/>
            <a:ext cx="7591425" cy="1331595"/>
          </a:xfrm>
          <a:prstGeom prst="rect">
            <a:avLst/>
          </a:prstGeom>
          <a:ln>
            <a:noFill/>
          </a:ln>
          <a:extLst>
            <a:ext uri="{53640926-AAD7-44D8-BBD7-CCE9431645EC}">
              <a14:shadowObscured xmlns:a14="http://schemas.microsoft.com/office/drawing/2010/main"/>
            </a:ext>
          </a:extLst>
        </p:spPr>
      </p:pic>
      <p:pic>
        <p:nvPicPr>
          <p:cNvPr id="10" name="Picture 22" descr="C:\Users\Administrador\Desktop\Div Desarrollo Academico\Folleto Lab Julio\banda.png"/>
          <p:cNvPicPr>
            <a:picLocks noChangeAspect="1" noChangeArrowheads="1"/>
          </p:cNvPicPr>
          <p:nvPr/>
        </p:nvPicPr>
        <p:blipFill>
          <a:blip r:embed="rId3"/>
          <a:stretch>
            <a:fillRect/>
          </a:stretch>
        </p:blipFill>
        <p:spPr bwMode="auto">
          <a:xfrm>
            <a:off x="-36512" y="2061988"/>
            <a:ext cx="9144000" cy="142876"/>
          </a:xfrm>
          <a:prstGeom prst="rect">
            <a:avLst/>
          </a:prstGeom>
          <a:noFill/>
          <a:ln>
            <a:noFill/>
          </a:ln>
        </p:spPr>
      </p:pic>
    </p:spTree>
    <p:extLst>
      <p:ext uri="{BB962C8B-B14F-4D97-AF65-F5344CB8AC3E}">
        <p14:creationId xmlns:p14="http://schemas.microsoft.com/office/powerpoint/2010/main" val="7863593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403484"/>
            <a:ext cx="8784976" cy="369332"/>
          </a:xfrm>
          <a:prstGeom prst="rect">
            <a:avLst/>
          </a:prstGeom>
        </p:spPr>
        <p:txBody>
          <a:bodyPr wrap="square">
            <a:spAutoFit/>
          </a:bodyPr>
          <a:lstStyle/>
          <a:p>
            <a:pPr lvl="0" algn="ctr"/>
            <a:r>
              <a:rPr lang="es-MX" b="1" dirty="0">
                <a:latin typeface="Arial" panose="020B0604020202020204" pitchFamily="34" charset="0"/>
                <a:cs typeface="Arial" panose="020B0604020202020204" pitchFamily="34" charset="0"/>
              </a:rPr>
              <a:t>SEGUIMIENTO DE ACREDITACIÓN DE PLANES Y PROGRAMAS DE ESTUDIO</a:t>
            </a:r>
            <a:endParaRPr lang="es-MX" dirty="0">
              <a:latin typeface="Arial" panose="020B0604020202020204" pitchFamily="34" charset="0"/>
              <a:cs typeface="Arial" panose="020B0604020202020204" pitchFamily="34" charset="0"/>
            </a:endParaRPr>
          </a:p>
        </p:txBody>
      </p:sp>
      <p:pic>
        <p:nvPicPr>
          <p:cNvPr id="12" name="Imagen 1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23912"/>
            <a:ext cx="7591425" cy="1331595"/>
          </a:xfrm>
          <a:prstGeom prst="rect">
            <a:avLst/>
          </a:prstGeom>
          <a:ln>
            <a:noFill/>
          </a:ln>
          <a:extLst>
            <a:ext uri="{53640926-AAD7-44D8-BBD7-CCE9431645EC}">
              <a14:shadowObscured xmlns:a14="http://schemas.microsoft.com/office/drawing/2010/main"/>
            </a:ext>
          </a:extLst>
        </p:spPr>
      </p:pic>
      <p:sp>
        <p:nvSpPr>
          <p:cNvPr id="13" name="7 CuadroTexto"/>
          <p:cNvSpPr txBox="1"/>
          <p:nvPr/>
        </p:nvSpPr>
        <p:spPr>
          <a:xfrm>
            <a:off x="647564" y="2204864"/>
            <a:ext cx="7848872" cy="4370427"/>
          </a:xfrm>
          <a:prstGeom prst="rect">
            <a:avLst/>
          </a:prstGeom>
          <a:noFill/>
        </p:spPr>
        <p:txBody>
          <a:bodyPr wrap="square" rtlCol="0">
            <a:spAutoFit/>
          </a:bodyPr>
          <a:lstStyle/>
          <a:p>
            <a:pPr algn="just"/>
            <a:r>
              <a:rPr lang="es-MX" sz="2000" dirty="0">
                <a:latin typeface="Arial" panose="020B0604020202020204" pitchFamily="34" charset="0"/>
                <a:ea typeface="Segoe UI" pitchFamily="34" charset="0"/>
                <a:cs typeface="Arial" panose="020B0604020202020204" pitchFamily="34" charset="0"/>
              </a:rPr>
              <a:t>La unidad Académica La Huerta tiene activo un proceso de acreditación para 2 de nuestras carreras, la Ing. En Sistemas Computacionales y la Lic. En Administración; en su fase de auto-evaluación.</a:t>
            </a:r>
          </a:p>
          <a:p>
            <a:pPr algn="just"/>
            <a:endParaRPr lang="es-MX" sz="2000" dirty="0">
              <a:latin typeface="Arial" panose="020B0604020202020204" pitchFamily="34" charset="0"/>
              <a:ea typeface="Segoe UI" pitchFamily="34" charset="0"/>
              <a:cs typeface="Arial" panose="020B0604020202020204" pitchFamily="34" charset="0"/>
            </a:endParaRPr>
          </a:p>
          <a:p>
            <a:pPr algn="just"/>
            <a:r>
              <a:rPr lang="es-MX" sz="2000" dirty="0">
                <a:latin typeface="Arial" panose="020B0604020202020204" pitchFamily="34" charset="0"/>
                <a:ea typeface="Segoe UI" pitchFamily="34" charset="0"/>
                <a:cs typeface="Arial" panose="020B0604020202020204" pitchFamily="34" charset="0"/>
              </a:rPr>
              <a:t>Existe un plan de acciones que tiene por objetivo cumplir con las oportunidades de mejora en las diferentes áreas, mismas que se detectaron en la auditoría realizada por los equipos conformados en ambas carreras. </a:t>
            </a:r>
          </a:p>
          <a:p>
            <a:pPr algn="just"/>
            <a:endParaRPr lang="es-MX" sz="2000" dirty="0">
              <a:latin typeface="Arial" panose="020B0604020202020204" pitchFamily="34" charset="0"/>
              <a:ea typeface="Segoe UI" pitchFamily="34" charset="0"/>
              <a:cs typeface="Arial" panose="020B0604020202020204" pitchFamily="34" charset="0"/>
            </a:endParaRPr>
          </a:p>
          <a:p>
            <a:pPr algn="just"/>
            <a:r>
              <a:rPr lang="es-MX" sz="2000" dirty="0">
                <a:latin typeface="Arial" panose="020B0604020202020204" pitchFamily="34" charset="0"/>
                <a:ea typeface="Segoe UI" pitchFamily="34" charset="0"/>
                <a:cs typeface="Arial" panose="020B0604020202020204" pitchFamily="34" charset="0"/>
              </a:rPr>
              <a:t>La meta es en 2017 acreditar las carreras en mención e iniciar con la acreditación de 3 carreras más, Ing. En Gestión Empresarial, Arquitectura y la Ing. En Industrias Alimentarias.</a:t>
            </a:r>
          </a:p>
          <a:p>
            <a:endParaRPr lang="es-MX" b="1" dirty="0">
              <a:latin typeface="Segoe UI Light" pitchFamily="34" charset="0"/>
              <a:ea typeface="Segoe UI" pitchFamily="34" charset="0"/>
              <a:cs typeface="Segoe UI" pitchFamily="34" charset="0"/>
            </a:endParaRPr>
          </a:p>
        </p:txBody>
      </p:sp>
      <p:pic>
        <p:nvPicPr>
          <p:cNvPr id="14"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773956"/>
            <a:ext cx="9144000" cy="142876"/>
          </a:xfrm>
          <a:prstGeom prst="rect">
            <a:avLst/>
          </a:prstGeom>
          <a:noFill/>
          <a:ln>
            <a:noFill/>
          </a:ln>
        </p:spPr>
      </p:pic>
    </p:spTree>
    <p:extLst>
      <p:ext uri="{BB962C8B-B14F-4D97-AF65-F5344CB8AC3E}">
        <p14:creationId xmlns:p14="http://schemas.microsoft.com/office/powerpoint/2010/main" val="27510615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2 CuadroTexto"/>
          <p:cNvSpPr txBox="1">
            <a:spLocks noChangeArrowheads="1"/>
          </p:cNvSpPr>
          <p:nvPr/>
        </p:nvSpPr>
        <p:spPr bwMode="auto">
          <a:xfrm>
            <a:off x="395535" y="2780928"/>
            <a:ext cx="8352929" cy="1200329"/>
          </a:xfrm>
          <a:prstGeom prst="rect">
            <a:avLst/>
          </a:prstGeom>
          <a:noFill/>
          <a:ln w="9525">
            <a:noFill/>
            <a:miter lim="800000"/>
            <a:headEnd/>
            <a:tailEnd/>
          </a:ln>
        </p:spPr>
        <p:txBody>
          <a:bodyPr wrap="square">
            <a:spAutoFit/>
          </a:bodyPr>
          <a:lstStyle/>
          <a:p>
            <a:pPr algn="ctr">
              <a:spcAft>
                <a:spcPts val="0"/>
              </a:spcAft>
            </a:pPr>
            <a:r>
              <a:rPr lang="es-MX" sz="6000" b="1" dirty="0">
                <a:latin typeface="Arial" panose="020B0604020202020204" pitchFamily="34" charset="0"/>
                <a:ea typeface="Times New Roman" panose="02020603050405020304" pitchFamily="18" charset="0"/>
                <a:cs typeface="Arial" panose="020B0604020202020204" pitchFamily="34" charset="0"/>
              </a:rPr>
              <a:t>Certificaciones</a:t>
            </a:r>
          </a:p>
          <a:p>
            <a:pPr algn="ctr"/>
            <a:endParaRPr lang="es-MX"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3388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154396085"/>
              </p:ext>
            </p:extLst>
          </p:nvPr>
        </p:nvGraphicFramePr>
        <p:xfrm>
          <a:off x="539552" y="2171764"/>
          <a:ext cx="7920881" cy="4163243"/>
        </p:xfrm>
        <a:graphic>
          <a:graphicData uri="http://schemas.openxmlformats.org/drawingml/2006/table">
            <a:tbl>
              <a:tblPr firstRow="1" firstCol="1" bandRow="1"/>
              <a:tblGrid>
                <a:gridCol w="1554564">
                  <a:extLst>
                    <a:ext uri="{9D8B030D-6E8A-4147-A177-3AD203B41FA5}">
                      <a16:colId xmlns:a16="http://schemas.microsoft.com/office/drawing/2014/main" val="20000"/>
                    </a:ext>
                  </a:extLst>
                </a:gridCol>
                <a:gridCol w="1360217">
                  <a:extLst>
                    <a:ext uri="{9D8B030D-6E8A-4147-A177-3AD203B41FA5}">
                      <a16:colId xmlns:a16="http://schemas.microsoft.com/office/drawing/2014/main" val="20001"/>
                    </a:ext>
                  </a:extLst>
                </a:gridCol>
                <a:gridCol w="973651">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875623">
                  <a:extLst>
                    <a:ext uri="{9D8B030D-6E8A-4147-A177-3AD203B41FA5}">
                      <a16:colId xmlns:a16="http://schemas.microsoft.com/office/drawing/2014/main" val="20004"/>
                    </a:ext>
                  </a:extLst>
                </a:gridCol>
                <a:gridCol w="1096803">
                  <a:extLst>
                    <a:ext uri="{9D8B030D-6E8A-4147-A177-3AD203B41FA5}">
                      <a16:colId xmlns:a16="http://schemas.microsoft.com/office/drawing/2014/main" val="20005"/>
                    </a:ext>
                  </a:extLst>
                </a:gridCol>
                <a:gridCol w="979903">
                  <a:extLst>
                    <a:ext uri="{9D8B030D-6E8A-4147-A177-3AD203B41FA5}">
                      <a16:colId xmlns:a16="http://schemas.microsoft.com/office/drawing/2014/main" val="20006"/>
                    </a:ext>
                  </a:extLst>
                </a:gridCol>
              </a:tblGrid>
              <a:tr h="321132">
                <a:tc gridSpan="7">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CERTIFICACIONES LOGRADAS</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16024">
                <a:tc gridSpan="7">
                  <a:txBody>
                    <a:bodyPr/>
                    <a:lstStyle/>
                    <a:p>
                      <a:pPr algn="ctr">
                        <a:spcAft>
                          <a:spcPts val="0"/>
                        </a:spcAft>
                      </a:pPr>
                      <a:r>
                        <a:rPr lang="es-MX" sz="1100" b="1" dirty="0">
                          <a:effectLst/>
                          <a:latin typeface="Arial" panose="020B0604020202020204" pitchFamily="34" charset="0"/>
                          <a:ea typeface="Times New Roman" panose="02020603050405020304" pitchFamily="18" charset="0"/>
                          <a:cs typeface="Arial" panose="020B0604020202020204" pitchFamily="34" charset="0"/>
                        </a:rPr>
                        <a:t>Ciclo Escolar 2015-2016</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445349">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Certificación obtenida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Proceso y/o área certificada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Fecha de certificación</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Fecha de Recertificación</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Bajo que Norma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a:effectLst/>
                          <a:latin typeface="Arial" panose="020B0604020202020204" pitchFamily="34" charset="0"/>
                          <a:ea typeface="Times New Roman" panose="02020603050405020304" pitchFamily="18" charset="0"/>
                          <a:cs typeface="Arial" panose="020B0604020202020204" pitchFamily="34" charset="0"/>
                        </a:rPr>
                        <a:t>Organismo Certificador</a:t>
                      </a:r>
                      <a:endParaRPr lang="es-MX"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a:effectLst/>
                          <a:latin typeface="Arial" panose="020B0604020202020204" pitchFamily="34" charset="0"/>
                          <a:ea typeface="Times New Roman" panose="02020603050405020304" pitchFamily="18" charset="0"/>
                          <a:cs typeface="Arial" panose="020B0604020202020204" pitchFamily="34" charset="0"/>
                        </a:rPr>
                        <a:t>Vencimiento</a:t>
                      </a:r>
                      <a:endParaRPr lang="es-MX"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1159978">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ISO 9001:2008</a:t>
                      </a:r>
                      <a:r>
                        <a:rPr lang="es-MX" sz="1000" b="1" baseline="0" dirty="0">
                          <a:effectLst/>
                          <a:latin typeface="Arial" panose="020B0604020202020204" pitchFamily="34" charset="0"/>
                          <a:ea typeface="Times New Roman" panose="02020603050405020304" pitchFamily="18" charset="0"/>
                          <a:cs typeface="Arial" panose="020B0604020202020204" pitchFamily="34" charset="0"/>
                        </a:rPr>
                        <a:t> NMX-CC-9001-IMNC-2008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Proceso Educativo: Académico- Vinculación Planeación, Administración de los recursos y Calidad</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02-abr-08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8-Sep-14</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ISO 9001:2008 SGC</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International </a:t>
                      </a:r>
                      <a:r>
                        <a:rPr lang="es-MX" sz="1000" b="1" dirty="0" err="1">
                          <a:effectLst/>
                          <a:latin typeface="Arial" panose="020B0604020202020204" pitchFamily="34" charset="0"/>
                          <a:ea typeface="Times New Roman" panose="02020603050405020304" pitchFamily="18" charset="0"/>
                          <a:cs typeface="Arial" panose="020B0604020202020204" pitchFamily="34" charset="0"/>
                        </a:rPr>
                        <a:t>Northern</a:t>
                      </a:r>
                      <a:r>
                        <a:rPr lang="es-MX" sz="1000" b="1" dirty="0">
                          <a:effectLst/>
                          <a:latin typeface="Arial" panose="020B0604020202020204" pitchFamily="34" charset="0"/>
                          <a:ea typeface="Times New Roman" panose="02020603050405020304" pitchFamily="18" charset="0"/>
                          <a:cs typeface="Arial" panose="020B0604020202020204" pitchFamily="34" charset="0"/>
                        </a:rPr>
                        <a:t> Registrar</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8/09/2017</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1192204">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ISO 14000:2004</a:t>
                      </a:r>
                      <a:r>
                        <a:rPr lang="es-MX" sz="1000" b="1" baseline="0" dirty="0">
                          <a:effectLst/>
                          <a:latin typeface="Arial" panose="020B0604020202020204" pitchFamily="34" charset="0"/>
                          <a:ea typeface="Times New Roman" panose="02020603050405020304" pitchFamily="18" charset="0"/>
                          <a:cs typeface="Arial" panose="020B0604020202020204" pitchFamily="34" charset="0"/>
                        </a:rPr>
                        <a:t> NMX-SAA-14001-IMNC-2004</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Proceso Educativo: Académico- Vinculación Planeación, Administración de los recursos y Calidad</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27-jul-11</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8-Sep-14</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ISO 14001:2004 SGA</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International </a:t>
                      </a:r>
                      <a:r>
                        <a:rPr lang="es-MX" sz="1000" b="1" dirty="0" err="1">
                          <a:effectLst/>
                          <a:latin typeface="Arial" panose="020B0604020202020204" pitchFamily="34" charset="0"/>
                          <a:ea typeface="Times New Roman" panose="02020603050405020304" pitchFamily="18" charset="0"/>
                          <a:cs typeface="Arial" panose="020B0604020202020204" pitchFamily="34" charset="0"/>
                        </a:rPr>
                        <a:t>Northern</a:t>
                      </a:r>
                      <a:r>
                        <a:rPr lang="es-MX" sz="1000" b="1" dirty="0">
                          <a:effectLst/>
                          <a:latin typeface="Arial" panose="020B0604020202020204" pitchFamily="34" charset="0"/>
                          <a:ea typeface="Times New Roman" panose="02020603050405020304" pitchFamily="18" charset="0"/>
                          <a:cs typeface="Arial" panose="020B0604020202020204" pitchFamily="34" charset="0"/>
                        </a:rPr>
                        <a:t> Registrar</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8/09/2017</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828556">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Sistema de Gestión de Equidad de Género MEG: 2003:MEGINMUJERES11/060-96</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Administrativo</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Julio-octubre 2012</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2012</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SGEG MEG:2003</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Instituto Nacional de las Mujeres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spcAft>
                          <a:spcPts val="0"/>
                        </a:spcAft>
                      </a:pPr>
                      <a:r>
                        <a:rPr lang="es-MX"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Pendiente debido</a:t>
                      </a:r>
                      <a:r>
                        <a:rPr lang="es-MX" sz="1000" b="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la solicitud de</a:t>
                      </a:r>
                      <a:r>
                        <a:rPr lang="es-MX"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certificado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Rectángulo 3"/>
          <p:cNvSpPr/>
          <p:nvPr/>
        </p:nvSpPr>
        <p:spPr>
          <a:xfrm>
            <a:off x="675931" y="908720"/>
            <a:ext cx="2300630" cy="369332"/>
          </a:xfrm>
          <a:prstGeom prst="rect">
            <a:avLst/>
          </a:prstGeom>
        </p:spPr>
        <p:txBody>
          <a:bodyPr wrap="none">
            <a:spAutoFit/>
          </a:bodyPr>
          <a:lstStyle/>
          <a:p>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CERTIFICACIONES</a:t>
            </a:r>
          </a:p>
        </p:txBody>
      </p:sp>
      <p:sp>
        <p:nvSpPr>
          <p:cNvPr id="5" name="Rectángulo 4"/>
          <p:cNvSpPr/>
          <p:nvPr/>
        </p:nvSpPr>
        <p:spPr>
          <a:xfrm>
            <a:off x="539552" y="1268760"/>
            <a:ext cx="8208912" cy="830997"/>
          </a:xfrm>
          <a:prstGeom prst="rect">
            <a:avLst/>
          </a:prstGeom>
        </p:spPr>
        <p:txBody>
          <a:bodyPr wrap="square">
            <a:spAutoFit/>
          </a:bodyPr>
          <a:lstStyle/>
          <a:p>
            <a:pPr algn="just">
              <a:spcAft>
                <a:spcPts val="0"/>
              </a:spcAft>
            </a:pPr>
            <a:r>
              <a:rPr lang="es-ES" sz="1600" b="1" dirty="0">
                <a:latin typeface="Arial" panose="020B0604020202020204" pitchFamily="34" charset="0"/>
                <a:ea typeface="Times New Roman" panose="02020603050405020304" pitchFamily="18" charset="0"/>
                <a:cs typeface="Arial" panose="020B0604020202020204" pitchFamily="34" charset="0"/>
              </a:rPr>
              <a:t>En la siguiente tabla se presentan las certificaciones obtenidas por el Instituto Tecnológico, los procesos, fechas de recertificación, organismos acreditadores y el vencimiento de las mismas.</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23913"/>
            <a:ext cx="7591425" cy="8848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417426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333925"/>
            <a:ext cx="8640959" cy="338554"/>
          </a:xfrm>
          <a:prstGeom prst="rect">
            <a:avLst/>
          </a:prstGeom>
        </p:spPr>
        <p:txBody>
          <a:bodyPr wrap="square">
            <a:spAutoFit/>
          </a:bodyPr>
          <a:lstStyle/>
          <a:p>
            <a:pPr lvl="0" algn="ctr"/>
            <a:r>
              <a:rPr lang="es-MX" sz="1600" b="1" dirty="0">
                <a:latin typeface="Arial" panose="020B0604020202020204" pitchFamily="34" charset="0"/>
                <a:cs typeface="Arial" panose="020B0604020202020204" pitchFamily="34" charset="0"/>
              </a:rPr>
              <a:t>REPORTE DE HORAS CLASE AUTORIZADAS CONTRA HORAS CLASE ASIGNADAS</a:t>
            </a:r>
            <a:endParaRPr lang="es-MX" sz="1600" dirty="0">
              <a:latin typeface="Arial" panose="020B0604020202020204" pitchFamily="34" charset="0"/>
              <a:cs typeface="Arial" panose="020B0604020202020204" pitchFamily="34" charset="0"/>
            </a:endParaRPr>
          </a:p>
        </p:txBody>
      </p:sp>
      <p:sp>
        <p:nvSpPr>
          <p:cNvPr id="4" name="Rectángulo 3"/>
          <p:cNvSpPr/>
          <p:nvPr/>
        </p:nvSpPr>
        <p:spPr>
          <a:xfrm>
            <a:off x="2843808" y="1676182"/>
            <a:ext cx="4608511" cy="307777"/>
          </a:xfrm>
          <a:prstGeom prst="rect">
            <a:avLst/>
          </a:prstGeom>
        </p:spPr>
        <p:txBody>
          <a:bodyPr wrap="square">
            <a:spAutoFit/>
          </a:bodyPr>
          <a:lstStyle/>
          <a:p>
            <a:pPr algn="just">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Periodo Escolar Febrero a Julio 2016</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033168799"/>
              </p:ext>
            </p:extLst>
          </p:nvPr>
        </p:nvGraphicFramePr>
        <p:xfrm>
          <a:off x="683567" y="2060848"/>
          <a:ext cx="7920881" cy="1721727"/>
        </p:xfrm>
        <a:graphic>
          <a:graphicData uri="http://schemas.openxmlformats.org/drawingml/2006/table">
            <a:tbl>
              <a:tblPr firstRow="1" firstCol="1" bandRow="1"/>
              <a:tblGrid>
                <a:gridCol w="1998463">
                  <a:extLst>
                    <a:ext uri="{9D8B030D-6E8A-4147-A177-3AD203B41FA5}">
                      <a16:colId xmlns:a16="http://schemas.microsoft.com/office/drawing/2014/main" val="20000"/>
                    </a:ext>
                  </a:extLst>
                </a:gridCol>
                <a:gridCol w="705681">
                  <a:extLst>
                    <a:ext uri="{9D8B030D-6E8A-4147-A177-3AD203B41FA5}">
                      <a16:colId xmlns:a16="http://schemas.microsoft.com/office/drawing/2014/main" val="20001"/>
                    </a:ext>
                  </a:extLst>
                </a:gridCol>
                <a:gridCol w="749631">
                  <a:extLst>
                    <a:ext uri="{9D8B030D-6E8A-4147-A177-3AD203B41FA5}">
                      <a16:colId xmlns:a16="http://schemas.microsoft.com/office/drawing/2014/main" val="20002"/>
                    </a:ext>
                  </a:extLst>
                </a:gridCol>
                <a:gridCol w="749631">
                  <a:extLst>
                    <a:ext uri="{9D8B030D-6E8A-4147-A177-3AD203B41FA5}">
                      <a16:colId xmlns:a16="http://schemas.microsoft.com/office/drawing/2014/main" val="20003"/>
                    </a:ext>
                  </a:extLst>
                </a:gridCol>
                <a:gridCol w="1572236">
                  <a:extLst>
                    <a:ext uri="{9D8B030D-6E8A-4147-A177-3AD203B41FA5}">
                      <a16:colId xmlns:a16="http://schemas.microsoft.com/office/drawing/2014/main" val="20004"/>
                    </a:ext>
                  </a:extLst>
                </a:gridCol>
                <a:gridCol w="1072620">
                  <a:extLst>
                    <a:ext uri="{9D8B030D-6E8A-4147-A177-3AD203B41FA5}">
                      <a16:colId xmlns:a16="http://schemas.microsoft.com/office/drawing/2014/main" val="20005"/>
                    </a:ext>
                  </a:extLst>
                </a:gridCol>
                <a:gridCol w="1072619">
                  <a:extLst>
                    <a:ext uri="{9D8B030D-6E8A-4147-A177-3AD203B41FA5}">
                      <a16:colId xmlns:a16="http://schemas.microsoft.com/office/drawing/2014/main" val="20006"/>
                    </a:ext>
                  </a:extLst>
                </a:gridCol>
              </a:tblGrid>
              <a:tr h="815050">
                <a:tc rowSpan="2">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Horas Semana Mes</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tc gridSpan="3">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Personal Docente Por Género</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Profesores (as) con Horas de Asignatura asignadas Ciclo Escolar 2015-2016 Feb-Jul-2016</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tc rowSpan="2">
                  <a:txBody>
                    <a:bodyPr/>
                    <a:lstStyle/>
                    <a:p>
                      <a:pPr algn="ctr">
                        <a:spcAft>
                          <a:spcPts val="0"/>
                        </a:spcAft>
                      </a:pP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Horas Semana Mes autorizadas asignatura</a:t>
                      </a:r>
                      <a:r>
                        <a:rPr lang="es-MX" sz="105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y B</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tc rowSpan="2">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Diferencia entre horas asignadas y horas Autorizadas</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32867">
                <a:tc vMerge="1">
                  <a:txBody>
                    <a:bodyPr/>
                    <a:lstStyle/>
                    <a:p>
                      <a:endParaRPr lang="es-MX"/>
                    </a:p>
                  </a:txBody>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288865">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Asignatura " A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1255</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1230</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419402">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Total Personal Docente</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30</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18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48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endParaRPr lang="es-MX" sz="11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0"/>
            <a:ext cx="7591425" cy="1331595"/>
          </a:xfrm>
          <a:prstGeom prst="rect">
            <a:avLst/>
          </a:prstGeom>
          <a:ln>
            <a:noFill/>
          </a:ln>
          <a:extLst>
            <a:ext uri="{53640926-AAD7-44D8-BBD7-CCE9431645EC}">
              <a14:shadowObscured xmlns:a14="http://schemas.microsoft.com/office/drawing/2010/main"/>
            </a:ext>
          </a:extLst>
        </p:spPr>
      </p:pic>
      <p:graphicFrame>
        <p:nvGraphicFramePr>
          <p:cNvPr id="12" name="Tabla 11"/>
          <p:cNvGraphicFramePr>
            <a:graphicFrameLocks noGrp="1"/>
          </p:cNvGraphicFramePr>
          <p:nvPr>
            <p:extLst>
              <p:ext uri="{D42A27DB-BD31-4B8C-83A1-F6EECF244321}">
                <p14:modId xmlns:p14="http://schemas.microsoft.com/office/powerpoint/2010/main" val="3945524571"/>
              </p:ext>
            </p:extLst>
          </p:nvPr>
        </p:nvGraphicFramePr>
        <p:xfrm>
          <a:off x="683566" y="4509120"/>
          <a:ext cx="7920881" cy="1721727"/>
        </p:xfrm>
        <a:graphic>
          <a:graphicData uri="http://schemas.openxmlformats.org/drawingml/2006/table">
            <a:tbl>
              <a:tblPr firstRow="1" firstCol="1" bandRow="1"/>
              <a:tblGrid>
                <a:gridCol w="1998463">
                  <a:extLst>
                    <a:ext uri="{9D8B030D-6E8A-4147-A177-3AD203B41FA5}">
                      <a16:colId xmlns:a16="http://schemas.microsoft.com/office/drawing/2014/main" val="20000"/>
                    </a:ext>
                  </a:extLst>
                </a:gridCol>
                <a:gridCol w="705681">
                  <a:extLst>
                    <a:ext uri="{9D8B030D-6E8A-4147-A177-3AD203B41FA5}">
                      <a16:colId xmlns:a16="http://schemas.microsoft.com/office/drawing/2014/main" val="20001"/>
                    </a:ext>
                  </a:extLst>
                </a:gridCol>
                <a:gridCol w="749631">
                  <a:extLst>
                    <a:ext uri="{9D8B030D-6E8A-4147-A177-3AD203B41FA5}">
                      <a16:colId xmlns:a16="http://schemas.microsoft.com/office/drawing/2014/main" val="20002"/>
                    </a:ext>
                  </a:extLst>
                </a:gridCol>
                <a:gridCol w="749631">
                  <a:extLst>
                    <a:ext uri="{9D8B030D-6E8A-4147-A177-3AD203B41FA5}">
                      <a16:colId xmlns:a16="http://schemas.microsoft.com/office/drawing/2014/main" val="20003"/>
                    </a:ext>
                  </a:extLst>
                </a:gridCol>
                <a:gridCol w="1572236">
                  <a:extLst>
                    <a:ext uri="{9D8B030D-6E8A-4147-A177-3AD203B41FA5}">
                      <a16:colId xmlns:a16="http://schemas.microsoft.com/office/drawing/2014/main" val="20004"/>
                    </a:ext>
                  </a:extLst>
                </a:gridCol>
                <a:gridCol w="1072620">
                  <a:extLst>
                    <a:ext uri="{9D8B030D-6E8A-4147-A177-3AD203B41FA5}">
                      <a16:colId xmlns:a16="http://schemas.microsoft.com/office/drawing/2014/main" val="20005"/>
                    </a:ext>
                  </a:extLst>
                </a:gridCol>
                <a:gridCol w="1072619">
                  <a:extLst>
                    <a:ext uri="{9D8B030D-6E8A-4147-A177-3AD203B41FA5}">
                      <a16:colId xmlns:a16="http://schemas.microsoft.com/office/drawing/2014/main" val="20006"/>
                    </a:ext>
                  </a:extLst>
                </a:gridCol>
              </a:tblGrid>
              <a:tr h="815050">
                <a:tc rowSpan="2">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Horas Semana Mes</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tc gridSpan="3">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Personal Docente Por Género</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Profesores (as) con Horas de Asignatura asignadas Ciclo Escolar 2015-2016 Feb-Jul-2016</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tc rowSpan="2">
                  <a:txBody>
                    <a:bodyPr/>
                    <a:lstStyle/>
                    <a:p>
                      <a:pPr algn="ctr">
                        <a:spcAft>
                          <a:spcPts val="0"/>
                        </a:spcAft>
                      </a:pP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Horas Semana Mes autorizadas asignatura</a:t>
                      </a:r>
                      <a:r>
                        <a:rPr lang="es-MX" sz="105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y B</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tc rowSpan="2">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Diferencia entre horas asignadas y horas Autorizadas</a:t>
                      </a:r>
                      <a:endParaRPr lang="es-MX"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32867">
                <a:tc vMerge="1">
                  <a:txBody>
                    <a:bodyPr/>
                    <a:lstStyle/>
                    <a:p>
                      <a:endParaRPr lang="es-MX"/>
                    </a:p>
                  </a:txBody>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288865">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Asignatura " A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1344</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1230</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419402">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Total Personal Docente</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50</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endParaRPr lang="es-MX" sz="11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spcAft>
                          <a:spcPts val="0"/>
                        </a:spcAft>
                      </a:pPr>
                      <a:r>
                        <a:rPr lang="es-MX" sz="10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ángulo 12"/>
          <p:cNvSpPr/>
          <p:nvPr/>
        </p:nvSpPr>
        <p:spPr>
          <a:xfrm>
            <a:off x="2851697" y="4017055"/>
            <a:ext cx="4608511" cy="307777"/>
          </a:xfrm>
          <a:prstGeom prst="rect">
            <a:avLst/>
          </a:prstGeom>
        </p:spPr>
        <p:txBody>
          <a:bodyPr wrap="square">
            <a:spAutoFit/>
          </a:bodyPr>
          <a:lstStyle/>
          <a:p>
            <a:pPr algn="just">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Periodo Escolar Agosto a Diciembre 2016</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512050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54583054"/>
              </p:ext>
            </p:extLst>
          </p:nvPr>
        </p:nvGraphicFramePr>
        <p:xfrm>
          <a:off x="1308954" y="2636912"/>
          <a:ext cx="6840759" cy="3577133"/>
        </p:xfrm>
        <a:graphic>
          <a:graphicData uri="http://schemas.openxmlformats.org/drawingml/2006/table">
            <a:tbl>
              <a:tblPr firstRow="1" firstCol="1" bandRow="1"/>
              <a:tblGrid>
                <a:gridCol w="2230682">
                  <a:extLst>
                    <a:ext uri="{9D8B030D-6E8A-4147-A177-3AD203B41FA5}">
                      <a16:colId xmlns:a16="http://schemas.microsoft.com/office/drawing/2014/main" val="20000"/>
                    </a:ext>
                  </a:extLst>
                </a:gridCol>
                <a:gridCol w="129771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368151">
                  <a:extLst>
                    <a:ext uri="{9D8B030D-6E8A-4147-A177-3AD203B41FA5}">
                      <a16:colId xmlns:a16="http://schemas.microsoft.com/office/drawing/2014/main" val="20004"/>
                    </a:ext>
                  </a:extLst>
                </a:gridCol>
              </a:tblGrid>
              <a:tr h="326579">
                <a:tc gridSpan="5">
                  <a:txBody>
                    <a:bodyPr/>
                    <a:lstStyle/>
                    <a:p>
                      <a:pPr algn="ctr">
                        <a:spcAft>
                          <a:spcPts val="0"/>
                        </a:spcAft>
                      </a:pPr>
                      <a:r>
                        <a:rPr lang="es-MX" sz="1050" b="1" dirty="0">
                          <a:solidFill>
                            <a:schemeClr val="bg1"/>
                          </a:solidFill>
                          <a:effectLst/>
                          <a:latin typeface="Arial" panose="020B0604020202020204" pitchFamily="34" charset="0"/>
                          <a:ea typeface="Times New Roman" panose="02020603050405020304" pitchFamily="18" charset="0"/>
                        </a:rPr>
                        <a:t>MATRÍCULA DE UNIDADES ACADÉMICAS</a:t>
                      </a:r>
                      <a:endParaRPr lang="es-MX"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912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cs typeface="Arial" panose="020B0604020202020204" pitchFamily="34" charset="0"/>
                        </a:rPr>
                        <a:t>Periodo Agosto a Diciembre 2016</a:t>
                      </a:r>
                      <a:endParaRPr lang="es-MX" sz="1200" dirty="0">
                        <a:latin typeface="Arial" panose="020B0604020202020204" pitchFamily="34"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77839">
                <a:tc rowSpan="2">
                  <a:txBody>
                    <a:bodyPr/>
                    <a:lstStyle/>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PROGRAMA</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2">
                  <a:txBody>
                    <a:bodyPr/>
                    <a:lstStyle/>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Municipio</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gridSpan="3">
                  <a:txBody>
                    <a:bodyPr/>
                    <a:lstStyle/>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Matrícula total en aulas a distancia</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277839">
                <a:tc vMerge="1">
                  <a:txBody>
                    <a:bodyPr/>
                    <a:lstStyle/>
                    <a:p>
                      <a:endParaRPr lang="es-MX"/>
                    </a:p>
                  </a:txBody>
                  <a:tcPr/>
                </a:tc>
                <a:tc vMerge="1">
                  <a:txBody>
                    <a:bodyPr/>
                    <a:lstStyle/>
                    <a:p>
                      <a:endParaRPr lang="es-MX"/>
                    </a:p>
                  </a:txBody>
                  <a:tcPr/>
                </a:tc>
                <a:tc>
                  <a:txBody>
                    <a:bodyPr/>
                    <a:lstStyle/>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Hombres</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Mujeres</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MX"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r h="508796">
                <a:tc>
                  <a:txBody>
                    <a:bodyPr/>
                    <a:lstStyle/>
                    <a:p>
                      <a:pP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 en Administración</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1050" b="1" i="0" u="none" strike="noStrike">
                          <a:solidFill>
                            <a:srgbClr val="000000"/>
                          </a:solidFill>
                          <a:effectLst/>
                          <a:latin typeface="Arial" panose="020B0604020202020204" pitchFamily="34" charset="0"/>
                        </a:rPr>
                        <a:t>Villa de Purificación</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dirty="0">
                          <a:solidFill>
                            <a:srgbClr val="383838"/>
                          </a:solidFill>
                          <a:effectLst/>
                          <a:latin typeface="Arial" panose="020B0604020202020204" pitchFamily="34" charset="0"/>
                          <a:ea typeface="Calibri" panose="020F0502020204030204" pitchFamily="34" charset="0"/>
                          <a:cs typeface="Arial" panose="020B0604020202020204" pitchFamily="34" charset="0"/>
                        </a:rPr>
                        <a:t>23</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33</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56</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4"/>
                  </a:ext>
                </a:extLst>
              </a:tr>
              <a:tr h="388617">
                <a:tc>
                  <a:txBody>
                    <a:bodyPr/>
                    <a:lstStyle/>
                    <a:p>
                      <a:pP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 en Administración</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1050" b="1" i="0" u="none" strike="noStrike">
                          <a:solidFill>
                            <a:srgbClr val="000000"/>
                          </a:solidFill>
                          <a:effectLst/>
                          <a:latin typeface="Arial" panose="020B0604020202020204" pitchFamily="34" charset="0"/>
                        </a:rPr>
                        <a:t>Cihuatlan</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dirty="0">
                          <a:solidFill>
                            <a:srgbClr val="383838"/>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28</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5"/>
                  </a:ext>
                </a:extLst>
              </a:tr>
              <a:tr h="357348">
                <a:tc>
                  <a:txBody>
                    <a:bodyPr/>
                    <a:lstStyle/>
                    <a:p>
                      <a:pP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 en Administración</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1050" b="1" i="0" u="none" strike="noStrike" dirty="0">
                          <a:solidFill>
                            <a:srgbClr val="000000"/>
                          </a:solidFill>
                          <a:effectLst/>
                          <a:latin typeface="Arial" panose="020B0604020202020204" pitchFamily="34" charset="0"/>
                        </a:rPr>
                        <a:t>Tomatlan</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dirty="0">
                          <a:solidFill>
                            <a:srgbClr val="383838"/>
                          </a:solidFill>
                          <a:effectLst/>
                          <a:latin typeface="Arial" panose="020B0604020202020204" pitchFamily="34" charset="0"/>
                          <a:ea typeface="Calibri" panose="020F0502020204030204" pitchFamily="34" charset="0"/>
                          <a:cs typeface="Arial" panose="020B0604020202020204" pitchFamily="34" charset="0"/>
                        </a:rPr>
                        <a:t>34</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dirty="0">
                          <a:solidFill>
                            <a:srgbClr val="383838"/>
                          </a:solidFill>
                          <a:effectLst/>
                          <a:latin typeface="Arial" panose="020B0604020202020204" pitchFamily="34" charset="0"/>
                          <a:ea typeface="Calibri" panose="020F0502020204030204" pitchFamily="34" charset="0"/>
                          <a:cs typeface="Arial" panose="020B0604020202020204" pitchFamily="34" charset="0"/>
                        </a:rPr>
                        <a:t>43</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77</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6"/>
                  </a:ext>
                </a:extLst>
              </a:tr>
              <a:tr h="514581">
                <a:tc>
                  <a:txBody>
                    <a:bodyPr/>
                    <a:lstStyle/>
                    <a:p>
                      <a:pP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 en Sistemas Computacionales</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1050" b="1" i="0" u="none" strike="noStrike">
                          <a:solidFill>
                            <a:srgbClr val="000000"/>
                          </a:solidFill>
                          <a:effectLst/>
                          <a:latin typeface="Arial" panose="020B0604020202020204" pitchFamily="34" charset="0"/>
                        </a:rPr>
                        <a:t>Cihuatlan</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7"/>
                  </a:ext>
                </a:extLst>
              </a:tr>
              <a:tr h="356455">
                <a:tc>
                  <a:txBody>
                    <a:bodyPr/>
                    <a:lstStyle/>
                    <a:p>
                      <a:pP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 en Gestión Empresarial</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1050" b="1" i="0" u="none" strike="noStrike" dirty="0">
                          <a:solidFill>
                            <a:srgbClr val="000000"/>
                          </a:solidFill>
                          <a:effectLst/>
                          <a:latin typeface="Arial" panose="020B0604020202020204" pitchFamily="34" charset="0"/>
                        </a:rPr>
                        <a:t>Tomatlan</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69</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a:solidFill>
                            <a:srgbClr val="383838"/>
                          </a:solidFill>
                          <a:effectLst/>
                          <a:latin typeface="Arial" panose="020B0604020202020204" pitchFamily="34" charset="0"/>
                          <a:ea typeface="Calibri" panose="020F0502020204030204" pitchFamily="34" charset="0"/>
                          <a:cs typeface="Arial" panose="020B0604020202020204" pitchFamily="34" charset="0"/>
                        </a:rPr>
                        <a:t>49</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dirty="0">
                          <a:solidFill>
                            <a:srgbClr val="383838"/>
                          </a:solidFill>
                          <a:effectLst/>
                          <a:latin typeface="Arial" panose="020B0604020202020204" pitchFamily="34" charset="0"/>
                          <a:ea typeface="Calibri" panose="020F0502020204030204" pitchFamily="34" charset="0"/>
                          <a:cs typeface="Arial" panose="020B0604020202020204" pitchFamily="34" charset="0"/>
                        </a:rPr>
                        <a:t>118</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8"/>
                  </a:ext>
                </a:extLst>
              </a:tr>
              <a:tr h="277839">
                <a:tc gridSpan="2">
                  <a:txBody>
                    <a:bodyPr/>
                    <a:lstStyle/>
                    <a:p>
                      <a:pPr algn="ctr">
                        <a:spcAft>
                          <a:spcPts val="0"/>
                        </a:spcAft>
                      </a:pPr>
                      <a:r>
                        <a:rPr lang="es-MX"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a:txBody>
                    <a:bodyPr/>
                    <a:lstStyle/>
                    <a:p>
                      <a:pPr algn="ctr">
                        <a:spcAft>
                          <a:spcPts val="0"/>
                        </a:spcAft>
                      </a:pPr>
                      <a:r>
                        <a:rPr lang="es-MX" sz="1200" b="1" dirty="0">
                          <a:solidFill>
                            <a:srgbClr val="383838"/>
                          </a:solidFill>
                          <a:effectLst/>
                          <a:latin typeface="Arial" panose="020B0604020202020204" pitchFamily="34" charset="0"/>
                          <a:ea typeface="Calibri" panose="020F0502020204030204" pitchFamily="34" charset="0"/>
                          <a:cs typeface="Arial" panose="020B0604020202020204" pitchFamily="34" charset="0"/>
                        </a:rPr>
                        <a:t>143</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b="1" dirty="0">
                          <a:solidFill>
                            <a:srgbClr val="383838"/>
                          </a:solidFill>
                          <a:effectLst/>
                          <a:latin typeface="Arial" panose="020B0604020202020204" pitchFamily="34" charset="0"/>
                          <a:ea typeface="Calibri" panose="020F0502020204030204" pitchFamily="34" charset="0"/>
                          <a:cs typeface="Arial" panose="020B0604020202020204" pitchFamily="34" charset="0"/>
                        </a:rPr>
                        <a:t>151</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spcAft>
                          <a:spcPts val="0"/>
                        </a:spcAft>
                      </a:pPr>
                      <a:r>
                        <a:rPr lang="es-MX" sz="1200" b="1" dirty="0">
                          <a:solidFill>
                            <a:srgbClr val="383838"/>
                          </a:solidFill>
                          <a:effectLst/>
                          <a:latin typeface="Arial" panose="020B0604020202020204" pitchFamily="34" charset="0"/>
                          <a:ea typeface="Calibri" panose="020F0502020204030204" pitchFamily="34" charset="0"/>
                          <a:cs typeface="Arial" panose="020B0604020202020204" pitchFamily="34" charset="0"/>
                        </a:rPr>
                        <a:t>294</a:t>
                      </a:r>
                    </a:p>
                  </a:txBody>
                  <a:tcPr marL="68580" marR="68580" marT="9525"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ángulo 2"/>
          <p:cNvSpPr/>
          <p:nvPr/>
        </p:nvSpPr>
        <p:spPr>
          <a:xfrm>
            <a:off x="935596" y="1628800"/>
            <a:ext cx="7272808" cy="800219"/>
          </a:xfrm>
          <a:prstGeom prst="rect">
            <a:avLst/>
          </a:prstGeom>
        </p:spPr>
        <p:txBody>
          <a:bodyPr wrap="square">
            <a:spAutoFit/>
          </a:bodyPr>
          <a:lstStyle/>
          <a:p>
            <a:pPr lvl="0" algn="ctr"/>
            <a:r>
              <a:rPr lang="es-MX" b="1" dirty="0">
                <a:latin typeface="Arial" panose="020B0604020202020204" pitchFamily="34" charset="0"/>
                <a:cs typeface="Arial" panose="020B0604020202020204" pitchFamily="34" charset="0"/>
              </a:rPr>
              <a:t>MATRÍCULA DE AULAS ACADÉMICAS</a:t>
            </a:r>
          </a:p>
          <a:p>
            <a:pPr lvl="0" algn="ctr"/>
            <a:r>
              <a:rPr lang="es-MX" sz="1400" b="1" dirty="0">
                <a:latin typeface="Arial" panose="020B0604020202020204" pitchFamily="34" charset="0"/>
                <a:cs typeface="Arial" panose="020B0604020202020204" pitchFamily="34" charset="0"/>
              </a:rPr>
              <a:t>Ciclo Escolar 2016 – 2017        </a:t>
            </a:r>
          </a:p>
          <a:p>
            <a:pPr lvl="0" algn="ctr"/>
            <a:r>
              <a:rPr lang="es-MX" sz="1400" b="1" dirty="0">
                <a:latin typeface="Arial" panose="020B0604020202020204" pitchFamily="34" charset="0"/>
                <a:cs typeface="Arial" panose="020B0604020202020204" pitchFamily="34" charset="0"/>
              </a:rPr>
              <a:t>Periodo Agosto a Diciembre 2016</a:t>
            </a:r>
            <a:endParaRPr lang="es-MX" sz="1400" dirty="0">
              <a:latin typeface="Arial" panose="020B0604020202020204" pitchFamily="34" charset="0"/>
              <a:cs typeface="Arial" panose="020B0604020202020204" pitchFamily="34"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44624"/>
            <a:ext cx="7591425" cy="1331595"/>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0" y="1286097"/>
            <a:ext cx="9144000" cy="142876"/>
          </a:xfrm>
          <a:prstGeom prst="rect">
            <a:avLst/>
          </a:prstGeom>
          <a:noFill/>
          <a:ln>
            <a:noFill/>
          </a:ln>
        </p:spPr>
      </p:pic>
    </p:spTree>
    <p:extLst>
      <p:ext uri="{BB962C8B-B14F-4D97-AF65-F5344CB8AC3E}">
        <p14:creationId xmlns:p14="http://schemas.microsoft.com/office/powerpoint/2010/main" val="23623898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35595" y="1293297"/>
            <a:ext cx="7272808" cy="800219"/>
          </a:xfrm>
          <a:prstGeom prst="rect">
            <a:avLst/>
          </a:prstGeom>
        </p:spPr>
        <p:txBody>
          <a:bodyPr wrap="square">
            <a:spAutoFit/>
          </a:bodyPr>
          <a:lstStyle/>
          <a:p>
            <a:pPr lvl="0" algn="ctr"/>
            <a:r>
              <a:rPr lang="es-MX" b="1" dirty="0">
                <a:latin typeface="Arial" panose="020B0604020202020204" pitchFamily="34" charset="0"/>
                <a:cs typeface="Arial" panose="020B0604020202020204" pitchFamily="34" charset="0"/>
              </a:rPr>
              <a:t>GRAFICO DE MATRÍCULA DE AULAS ACADÉMICAS</a:t>
            </a:r>
          </a:p>
          <a:p>
            <a:pPr lvl="0" algn="ctr"/>
            <a:r>
              <a:rPr lang="es-MX" sz="1400" b="1" dirty="0">
                <a:latin typeface="Arial" panose="020B0604020202020204" pitchFamily="34" charset="0"/>
                <a:cs typeface="Arial" panose="020B0604020202020204" pitchFamily="34" charset="0"/>
              </a:rPr>
              <a:t>Ciclo Escolar 2016 – 2017        </a:t>
            </a:r>
          </a:p>
          <a:p>
            <a:pPr lvl="0" algn="ctr"/>
            <a:r>
              <a:rPr lang="es-MX" sz="1400" b="1" dirty="0">
                <a:latin typeface="Arial" panose="020B0604020202020204" pitchFamily="34" charset="0"/>
                <a:cs typeface="Arial" panose="020B0604020202020204" pitchFamily="34" charset="0"/>
              </a:rPr>
              <a:t>Periodo Agosto a Diciembre 2016</a:t>
            </a:r>
            <a:endParaRPr lang="es-MX" sz="1400" dirty="0">
              <a:latin typeface="Arial" panose="020B0604020202020204" pitchFamily="34" charset="0"/>
              <a:cs typeface="Arial" panose="020B0604020202020204" pitchFamily="34"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44624"/>
            <a:ext cx="7591425" cy="1331595"/>
          </a:xfrm>
          <a:prstGeom prst="rect">
            <a:avLst/>
          </a:prstGeom>
          <a:ln>
            <a:noFill/>
          </a:ln>
          <a:extLst>
            <a:ext uri="{53640926-AAD7-44D8-BBD7-CCE9431645EC}">
              <a14:shadowObscured xmlns:a14="http://schemas.microsoft.com/office/drawing/2010/main"/>
            </a:ext>
          </a:extLst>
        </p:spPr>
      </p:pic>
      <p:pic>
        <p:nvPicPr>
          <p:cNvPr id="11" name="Picture 22" descr="C:\Users\Administrador\Desktop\Div Desarrollo Academico\Folleto Lab Julio\banda.png"/>
          <p:cNvPicPr>
            <a:picLocks noChangeAspect="1" noChangeArrowheads="1"/>
          </p:cNvPicPr>
          <p:nvPr/>
        </p:nvPicPr>
        <p:blipFill>
          <a:blip r:embed="rId3"/>
          <a:stretch>
            <a:fillRect/>
          </a:stretch>
        </p:blipFill>
        <p:spPr bwMode="auto">
          <a:xfrm>
            <a:off x="-1" y="2022078"/>
            <a:ext cx="9144000" cy="142876"/>
          </a:xfrm>
          <a:prstGeom prst="rect">
            <a:avLst/>
          </a:prstGeom>
          <a:noFill/>
          <a:ln>
            <a:noFill/>
          </a:ln>
        </p:spPr>
      </p:pic>
      <p:graphicFrame>
        <p:nvGraphicFramePr>
          <p:cNvPr id="8" name="Gráfico 7">
            <a:extLst>
              <a:ext uri="{FF2B5EF4-FFF2-40B4-BE49-F238E27FC236}">
                <a16:creationId xmlns:a16="http://schemas.microsoft.com/office/drawing/2014/main" id="{3391C77B-971F-4CD9-92EC-FEDB45688C5B}"/>
              </a:ext>
            </a:extLst>
          </p:cNvPr>
          <p:cNvGraphicFramePr>
            <a:graphicFrameLocks/>
          </p:cNvGraphicFramePr>
          <p:nvPr>
            <p:extLst>
              <p:ext uri="{D42A27DB-BD31-4B8C-83A1-F6EECF244321}">
                <p14:modId xmlns:p14="http://schemas.microsoft.com/office/powerpoint/2010/main" val="1099924711"/>
              </p:ext>
            </p:extLst>
          </p:nvPr>
        </p:nvGraphicFramePr>
        <p:xfrm>
          <a:off x="323528" y="2348880"/>
          <a:ext cx="8424936"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749714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2627784" y="3227784"/>
            <a:ext cx="6408712" cy="523220"/>
          </a:xfrm>
          <a:prstGeom prst="rect">
            <a:avLst/>
          </a:prstGeom>
          <a:noFill/>
          <a:ln w="9525">
            <a:noFill/>
            <a:miter lim="800000"/>
            <a:headEnd/>
            <a:tailEnd/>
          </a:ln>
        </p:spPr>
        <p:txBody>
          <a:bodyPr wrap="square">
            <a:spAutoFit/>
          </a:bodyPr>
          <a:lstStyle/>
          <a:p>
            <a:pPr>
              <a:spcAft>
                <a:spcPts val="0"/>
              </a:spcAft>
            </a:pPr>
            <a:r>
              <a:rPr lang="es-ES" sz="2800" b="1" dirty="0">
                <a:latin typeface="Arial" panose="020B0604020202020204" pitchFamily="34" charset="0"/>
                <a:cs typeface="Arial" panose="020B0604020202020204" pitchFamily="34" charset="0"/>
              </a:rPr>
              <a:t>INFORME</a:t>
            </a:r>
            <a:r>
              <a:rPr lang="es-ES" sz="2800" b="1" dirty="0">
                <a:solidFill>
                  <a:schemeClr val="bg1"/>
                </a:solidFill>
                <a:latin typeface="Arial" panose="020B0604020202020204" pitchFamily="34" charset="0"/>
                <a:cs typeface="Arial" panose="020B0604020202020204" pitchFamily="34" charset="0"/>
              </a:rPr>
              <a:t> </a:t>
            </a:r>
            <a:r>
              <a:rPr lang="es-ES" sz="2800" b="1" dirty="0">
                <a:latin typeface="Arial" panose="020B0604020202020204" pitchFamily="34" charset="0"/>
                <a:cs typeface="Arial" panose="020B0604020202020204" pitchFamily="34" charset="0"/>
              </a:rPr>
              <a:t>ADMINISTRATIVO</a:t>
            </a:r>
            <a:endParaRPr lang="es-MX" sz="2800" dirty="0">
              <a:latin typeface="Arial" panose="020B0604020202020204" pitchFamily="34" charset="0"/>
              <a:cs typeface="Arial" panose="020B0604020202020204" pitchFamily="34" charset="0"/>
            </a:endParaRPr>
          </a:p>
        </p:txBody>
      </p:sp>
      <p:sp>
        <p:nvSpPr>
          <p:cNvPr id="5" name="2 CuadroTexto"/>
          <p:cNvSpPr txBox="1">
            <a:spLocks noChangeArrowheads="1"/>
          </p:cNvSpPr>
          <p:nvPr/>
        </p:nvSpPr>
        <p:spPr bwMode="auto">
          <a:xfrm>
            <a:off x="971600" y="2996952"/>
            <a:ext cx="1423971" cy="923330"/>
          </a:xfrm>
          <a:prstGeom prst="rect">
            <a:avLst/>
          </a:prstGeom>
          <a:noFill/>
          <a:ln w="9525">
            <a:noFill/>
            <a:miter lim="800000"/>
            <a:headEnd/>
            <a:tailEnd/>
          </a:ln>
        </p:spPr>
        <p:txBody>
          <a:bodyPr wrap="square">
            <a:spAutoFit/>
          </a:bodyPr>
          <a:lstStyle/>
          <a:p>
            <a:pPr>
              <a:spcAft>
                <a:spcPts val="0"/>
              </a:spcAft>
            </a:pPr>
            <a:r>
              <a:rPr lang="es-MX" sz="5400" b="1" dirty="0">
                <a:latin typeface="Arial" panose="020B0604020202020204" pitchFamily="34" charset="0"/>
                <a:cs typeface="Arial" panose="020B0604020202020204" pitchFamily="34" charset="0"/>
              </a:rPr>
              <a:t>5.3</a:t>
            </a:r>
            <a:endParaRPr lang="es-MX" sz="1200" dirty="0">
              <a:latin typeface="Arial" panose="020B0604020202020204" pitchFamily="34" charset="0"/>
              <a:cs typeface="Arial" panose="020B0604020202020204" pitchFamily="34" charset="0"/>
            </a:endParaRPr>
          </a:p>
        </p:txBody>
      </p:sp>
      <p:sp>
        <p:nvSpPr>
          <p:cNvPr id="6" name="Rectángulo 5"/>
          <p:cNvSpPr/>
          <p:nvPr/>
        </p:nvSpPr>
        <p:spPr>
          <a:xfrm flipH="1">
            <a:off x="2267744" y="2921168"/>
            <a:ext cx="45719" cy="101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50350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5576" y="2708920"/>
            <a:ext cx="7704856" cy="1815882"/>
          </a:xfrm>
          <a:prstGeom prst="rect">
            <a:avLst/>
          </a:prstGeom>
        </p:spPr>
        <p:txBody>
          <a:bodyPr wrap="square">
            <a:spAutoFit/>
          </a:bodyPr>
          <a:lstStyle/>
          <a:p>
            <a:pPr lvl="0">
              <a:spcAft>
                <a:spcPts val="0"/>
              </a:spcAft>
            </a:pPr>
            <a:r>
              <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TABULADOR DE VIÁTICOS:</a:t>
            </a:r>
          </a:p>
          <a:p>
            <a:pPr lvl="0">
              <a:spcAft>
                <a:spcPts val="0"/>
              </a:spcAft>
            </a:pPr>
            <a:endPar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En la actualidad se sigue aplicando el tabulador de viáticos expedido por el Ejecutivo Estado de Jalisco el pasado 7 de julio en el periódico Oficial del Estado para dar cumplimiento al artículo 30 y segundo transitorio fracción IV de la Ley de Austeridad y Ahorro del Estado de Jalisco y sus Municipios aprobado en la sesión ordinaria XXIV acuerdo SO/24/06/2015 la H. Junta Directiva.</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1454650" y="1268760"/>
            <a:ext cx="6624736" cy="646331"/>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b="1" dirty="0">
              <a:latin typeface="Arial" panose="020B0604020202020204" pitchFamily="34" charset="0"/>
              <a:ea typeface="Times New Roman" panose="02020603050405020304" pitchFamily="18" charset="0"/>
              <a:cs typeface="Arial" panose="020B0604020202020204" pitchFamily="34" charset="0"/>
            </a:endParaRPr>
          </a:p>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INFORME DE AVANCE EN MATERIA DE AUSTERIDAD</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22" descr="C:\Users\Administrador\Desktop\Div Desarrollo Academico\Folleto Lab Julio\banda.png"/>
          <p:cNvPicPr>
            <a:picLocks noChangeAspect="1" noChangeArrowheads="1"/>
          </p:cNvPicPr>
          <p:nvPr/>
        </p:nvPicPr>
        <p:blipFill>
          <a:blip r:embed="rId2"/>
          <a:stretch>
            <a:fillRect/>
          </a:stretch>
        </p:blipFill>
        <p:spPr bwMode="auto">
          <a:xfrm>
            <a:off x="0" y="1917972"/>
            <a:ext cx="9144000" cy="142876"/>
          </a:xfrm>
          <a:prstGeom prst="rect">
            <a:avLst/>
          </a:prstGeom>
          <a:noFill/>
          <a:ln>
            <a:noFill/>
          </a:ln>
        </p:spPr>
      </p:pic>
      <p:pic>
        <p:nvPicPr>
          <p:cNvPr id="11" name="Imagen 10"/>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6961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00334903"/>
              </p:ext>
            </p:extLst>
          </p:nvPr>
        </p:nvGraphicFramePr>
        <p:xfrm>
          <a:off x="1259632" y="1628800"/>
          <a:ext cx="7200800" cy="5159886"/>
        </p:xfrm>
        <a:graphic>
          <a:graphicData uri="http://schemas.openxmlformats.org/drawingml/2006/table">
            <a:tbl>
              <a:tblPr/>
              <a:tblGrid>
                <a:gridCol w="1709033">
                  <a:extLst>
                    <a:ext uri="{9D8B030D-6E8A-4147-A177-3AD203B41FA5}">
                      <a16:colId xmlns:a16="http://schemas.microsoft.com/office/drawing/2014/main" val="20000"/>
                    </a:ext>
                  </a:extLst>
                </a:gridCol>
                <a:gridCol w="614835">
                  <a:extLst>
                    <a:ext uri="{9D8B030D-6E8A-4147-A177-3AD203B41FA5}">
                      <a16:colId xmlns:a16="http://schemas.microsoft.com/office/drawing/2014/main" val="20001"/>
                    </a:ext>
                  </a:extLst>
                </a:gridCol>
                <a:gridCol w="615703">
                  <a:extLst>
                    <a:ext uri="{9D8B030D-6E8A-4147-A177-3AD203B41FA5}">
                      <a16:colId xmlns:a16="http://schemas.microsoft.com/office/drawing/2014/main" val="20002"/>
                    </a:ext>
                  </a:extLst>
                </a:gridCol>
                <a:gridCol w="645232">
                  <a:extLst>
                    <a:ext uri="{9D8B030D-6E8A-4147-A177-3AD203B41FA5}">
                      <a16:colId xmlns:a16="http://schemas.microsoft.com/office/drawing/2014/main" val="20003"/>
                    </a:ext>
                  </a:extLst>
                </a:gridCol>
                <a:gridCol w="645232">
                  <a:extLst>
                    <a:ext uri="{9D8B030D-6E8A-4147-A177-3AD203B41FA5}">
                      <a16:colId xmlns:a16="http://schemas.microsoft.com/office/drawing/2014/main" val="20004"/>
                    </a:ext>
                  </a:extLst>
                </a:gridCol>
                <a:gridCol w="1490195">
                  <a:extLst>
                    <a:ext uri="{9D8B030D-6E8A-4147-A177-3AD203B41FA5}">
                      <a16:colId xmlns:a16="http://schemas.microsoft.com/office/drawing/2014/main" val="20005"/>
                    </a:ext>
                  </a:extLst>
                </a:gridCol>
                <a:gridCol w="704282">
                  <a:extLst>
                    <a:ext uri="{9D8B030D-6E8A-4147-A177-3AD203B41FA5}">
                      <a16:colId xmlns:a16="http://schemas.microsoft.com/office/drawing/2014/main" val="20006"/>
                    </a:ext>
                  </a:extLst>
                </a:gridCol>
                <a:gridCol w="776288">
                  <a:extLst>
                    <a:ext uri="{9D8B030D-6E8A-4147-A177-3AD203B41FA5}">
                      <a16:colId xmlns:a16="http://schemas.microsoft.com/office/drawing/2014/main" val="20007"/>
                    </a:ext>
                  </a:extLst>
                </a:gridCol>
              </a:tblGrid>
              <a:tr h="350163">
                <a:tc rowSpan="3">
                  <a:txBody>
                    <a:bodyPr/>
                    <a:lstStyle/>
                    <a:p>
                      <a:pPr algn="ctr">
                        <a:lnSpc>
                          <a:spcPct val="107000"/>
                        </a:lnSpc>
                        <a:spcAft>
                          <a:spcPts val="0"/>
                        </a:spcAft>
                      </a:pPr>
                      <a:r>
                        <a:rPr lang="es-E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Carrera</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gridSpan="4">
                  <a:txBody>
                    <a:bodyPr/>
                    <a:lstStyle/>
                    <a:p>
                      <a:pPr algn="ctr">
                        <a:lnSpc>
                          <a:spcPct val="107000"/>
                        </a:lnSpc>
                        <a:spcAft>
                          <a:spcPts val="0"/>
                        </a:spcAft>
                      </a:pPr>
                      <a:r>
                        <a:rPr lang="es-E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Población Escolar</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a:lnSpc>
                          <a:spcPct val="107000"/>
                        </a:lnSpc>
                        <a:spcAft>
                          <a:spcPts val="0"/>
                        </a:spcAft>
                      </a:pPr>
                      <a:r>
                        <a:rPr lang="es-E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Aprovechamiento</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gridSpan="2">
                  <a:txBody>
                    <a:bodyPr/>
                    <a:lstStyle/>
                    <a:p>
                      <a:pPr algn="ctr">
                        <a:lnSpc>
                          <a:spcPct val="107000"/>
                        </a:lnSpc>
                        <a:spcAft>
                          <a:spcPts val="0"/>
                        </a:spcAft>
                      </a:pPr>
                      <a:r>
                        <a:rPr lang="es-E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Reprobación</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extLst>
                  <a:ext uri="{0D108BD9-81ED-4DB2-BD59-A6C34878D82A}">
                    <a16:rowId xmlns:a16="http://schemas.microsoft.com/office/drawing/2014/main" val="10000"/>
                  </a:ext>
                </a:extLst>
              </a:tr>
              <a:tr h="503484">
                <a:tc vMerge="1">
                  <a:txBody>
                    <a:bodyPr/>
                    <a:lstStyle/>
                    <a:p>
                      <a:endParaRPr lang="es-MX"/>
                    </a:p>
                  </a:txBody>
                  <a:tcPr/>
                </a:tc>
                <a:tc gridSpan="2">
                  <a:txBody>
                    <a:bodyPr/>
                    <a:lstStyle/>
                    <a:p>
                      <a:pPr algn="ctr">
                        <a:lnSpc>
                          <a:spcPct val="107000"/>
                        </a:lnSpc>
                        <a:spcAft>
                          <a:spcPts val="0"/>
                        </a:spcAft>
                      </a:pPr>
                      <a:r>
                        <a:rPr lang="es-ES" sz="1000" dirty="0">
                          <a:effectLst/>
                          <a:latin typeface="Arial" panose="020B0604020202020204" pitchFamily="34" charset="0"/>
                          <a:ea typeface="Times New Roman" panose="02020603050405020304" pitchFamily="18" charset="0"/>
                          <a:cs typeface="Arial" panose="020B0604020202020204" pitchFamily="34" charset="0"/>
                        </a:rPr>
                        <a:t>Inicio Periodo</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gridSpan="2">
                  <a:txBody>
                    <a:bodyPr/>
                    <a:lstStyle/>
                    <a:p>
                      <a:pPr algn="ctr">
                        <a:lnSpc>
                          <a:spcPct val="107000"/>
                        </a:lnSpc>
                        <a:spcAft>
                          <a:spcPts val="0"/>
                        </a:spcAft>
                      </a:pPr>
                      <a:r>
                        <a:rPr lang="es-ES" sz="1000" dirty="0">
                          <a:effectLst/>
                          <a:latin typeface="Arial" panose="020B0604020202020204" pitchFamily="34" charset="0"/>
                          <a:ea typeface="Times New Roman" panose="02020603050405020304" pitchFamily="18" charset="0"/>
                          <a:cs typeface="Arial" panose="020B0604020202020204" pitchFamily="34" charset="0"/>
                        </a:rPr>
                        <a:t>Fin Periodo</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1000"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vMerge="1">
                  <a:txBody>
                    <a:bodyPr/>
                    <a:lstStyle/>
                    <a:p>
                      <a:endParaRPr lang="es-MX"/>
                    </a:p>
                  </a:txBody>
                  <a:tcPr/>
                </a:tc>
                <a:tc rowSpan="2">
                  <a:txBody>
                    <a:bodyPr/>
                    <a:lstStyle/>
                    <a:p>
                      <a:pPr algn="ctr">
                        <a:lnSpc>
                          <a:spcPct val="107000"/>
                        </a:lnSpc>
                        <a:spcAft>
                          <a:spcPts val="0"/>
                        </a:spcAft>
                      </a:pPr>
                      <a:r>
                        <a:rPr lang="es-ES" sz="1100" dirty="0">
                          <a:effectLst/>
                          <a:latin typeface="Arial" panose="020B0604020202020204" pitchFamily="34" charset="0"/>
                          <a:ea typeface="Times New Roman" panose="02020603050405020304" pitchFamily="18" charset="0"/>
                          <a:cs typeface="Arial" panose="020B0604020202020204" pitchFamily="34" charset="0"/>
                        </a:rPr>
                        <a:t>1 Materia</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07000"/>
                        </a:lnSpc>
                        <a:spcAft>
                          <a:spcPts val="0"/>
                        </a:spcAft>
                      </a:pPr>
                      <a:r>
                        <a:rPr lang="es-ES" sz="1100" dirty="0">
                          <a:effectLst/>
                          <a:latin typeface="Arial" panose="020B0604020202020204" pitchFamily="34" charset="0"/>
                          <a:ea typeface="Times New Roman" panose="02020603050405020304" pitchFamily="18" charset="0"/>
                          <a:cs typeface="Arial" panose="020B0604020202020204" pitchFamily="34" charset="0"/>
                        </a:rPr>
                        <a:t>2 Materias</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43833">
                <a:tc vMerge="1">
                  <a:txBody>
                    <a:bodyPr/>
                    <a:lstStyle/>
                    <a:p>
                      <a:endParaRPr lang="es-MX"/>
                    </a:p>
                  </a:txBody>
                  <a:tcPr/>
                </a:tc>
                <a:tc>
                  <a:txBody>
                    <a:bodyPr/>
                    <a:lstStyle/>
                    <a:p>
                      <a:pPr algn="ctr">
                        <a:lnSpc>
                          <a:spcPct val="107000"/>
                        </a:lnSpc>
                        <a:spcAft>
                          <a:spcPts val="0"/>
                        </a:spcAft>
                      </a:pPr>
                      <a:r>
                        <a:rPr lang="es-ES" sz="800" dirty="0">
                          <a:effectLst/>
                          <a:latin typeface="Soberana Sans Light" panose="02000000000000000000" pitchFamily="50" charset="0"/>
                          <a:ea typeface="Times New Roman" panose="02020603050405020304" pitchFamily="18" charset="0"/>
                        </a:rPr>
                        <a:t>M</a:t>
                      </a:r>
                      <a:endParaRPr lang="es-MX" sz="1200" dirty="0">
                        <a:effectLst/>
                        <a:latin typeface="Soberana Sans Light" panose="02000000000000000000" pitchFamily="50" charset="0"/>
                        <a:ea typeface="Times New Roman" panose="02020603050405020304" pitchFamily="18" charset="0"/>
                      </a:endParaRPr>
                    </a:p>
                  </a:txBody>
                  <a:tcPr marL="66849" marR="668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ES" sz="800" dirty="0">
                          <a:effectLst/>
                          <a:latin typeface="Soberana Sans Light" panose="02000000000000000000" pitchFamily="50" charset="0"/>
                          <a:ea typeface="Times New Roman" panose="02020603050405020304" pitchFamily="18" charset="0"/>
                        </a:rPr>
                        <a:t>H</a:t>
                      </a:r>
                      <a:endParaRPr lang="es-MX" sz="1200" dirty="0">
                        <a:effectLst/>
                        <a:latin typeface="Soberana Sans Light" panose="02000000000000000000" pitchFamily="50" charset="0"/>
                        <a:ea typeface="Times New Roman" panose="02020603050405020304" pitchFamily="18" charset="0"/>
                      </a:endParaRPr>
                    </a:p>
                  </a:txBody>
                  <a:tcPr marL="66849" marR="668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ES" sz="800" dirty="0">
                          <a:effectLst/>
                          <a:latin typeface="Soberana Sans Light" panose="02000000000000000000" pitchFamily="50" charset="0"/>
                          <a:ea typeface="Times New Roman" panose="02020603050405020304" pitchFamily="18" charset="0"/>
                        </a:rPr>
                        <a:t>M</a:t>
                      </a:r>
                      <a:endParaRPr lang="es-MX" sz="1200" dirty="0">
                        <a:effectLst/>
                        <a:latin typeface="Soberana Sans Light" panose="02000000000000000000" pitchFamily="50" charset="0"/>
                        <a:ea typeface="Times New Roman" panose="02020603050405020304" pitchFamily="18" charset="0"/>
                      </a:endParaRPr>
                    </a:p>
                  </a:txBody>
                  <a:tcPr marL="66849" marR="668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ES" sz="800" dirty="0">
                          <a:effectLst/>
                          <a:latin typeface="Soberana Sans Light" panose="02000000000000000000" pitchFamily="50" charset="0"/>
                          <a:ea typeface="Times New Roman" panose="02020603050405020304" pitchFamily="18" charset="0"/>
                        </a:rPr>
                        <a:t>H</a:t>
                      </a:r>
                      <a:endParaRPr lang="es-MX" sz="1200" dirty="0">
                        <a:effectLst/>
                        <a:latin typeface="Soberana Sans Light" panose="02000000000000000000" pitchFamily="50" charset="0"/>
                        <a:ea typeface="Times New Roman" panose="02020603050405020304" pitchFamily="18" charset="0"/>
                      </a:endParaRPr>
                    </a:p>
                  </a:txBody>
                  <a:tcPr marL="66849" marR="668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65000"/>
                      </a:schemeClr>
                    </a:solidFill>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2"/>
                  </a:ext>
                </a:extLst>
              </a:tr>
              <a:tr h="179826">
                <a:tc>
                  <a:txBody>
                    <a:bodyPr/>
                    <a:lstStyle/>
                    <a:p>
                      <a:pPr algn="ctr">
                        <a:lnSpc>
                          <a:spcPct val="107000"/>
                        </a:lnSpc>
                        <a:spcAft>
                          <a:spcPts val="0"/>
                        </a:spcAft>
                      </a:pPr>
                      <a:r>
                        <a:rPr lang="es-ES" sz="900" b="1">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6849" marR="66849"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S" sz="900" b="1">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6849" marR="66849"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S" sz="900" b="1">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6849" marR="66849"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S" sz="900" b="1">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6849" marR="66849"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S" sz="1000" b="1">
                          <a:effectLst/>
                          <a:latin typeface="Soberana Sans Light" panose="02000000000000000000" pitchFamily="50" charset="0"/>
                          <a:ea typeface="Times New Roman" panose="02020603050405020304" pitchFamily="18" charset="0"/>
                        </a:rPr>
                        <a:t> </a:t>
                      </a:r>
                      <a:endParaRPr lang="es-MX" sz="1200">
                        <a:effectLst/>
                        <a:latin typeface="Soberana Sans Light" panose="02000000000000000000" pitchFamily="50" charset="0"/>
                        <a:ea typeface="Times New Roman" panose="02020603050405020304" pitchFamily="18" charset="0"/>
                      </a:endParaRPr>
                    </a:p>
                  </a:txBody>
                  <a:tcPr marL="66849" marR="66849"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3"/>
                  </a:ext>
                </a:extLst>
              </a:tr>
              <a:tr h="596474">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Ingeniería en Sistemas Computacionales</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21</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43</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20</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37</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76.86</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5</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17</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6064">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Ingeniería en Industrias Alimentarias</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14</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10</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14</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8</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87.12</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2</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1</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064">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Lic. en Administración</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162</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117</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149</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106</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88.16</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7</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17</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064">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Ingeniería en Gestión Empresarial</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74</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78</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69</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73</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86.74</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6</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9</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56">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Arquitectura</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22</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43</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21</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34</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70.50</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18</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14</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1655">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Ingeniería en Administración</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MX"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17</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10</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82.67</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0</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 sz="1200">
                          <a:effectLst/>
                          <a:latin typeface="Arial" panose="020B0604020202020204" pitchFamily="34" charset="0"/>
                          <a:ea typeface="Times New Roman" panose="02020603050405020304" pitchFamily="18" charset="0"/>
                          <a:cs typeface="Arial" panose="020B0604020202020204" pitchFamily="34" charset="0"/>
                        </a:rPr>
                        <a:t>21</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341655">
                <a:tc>
                  <a:txBody>
                    <a:bodyPr/>
                    <a:lstStyle/>
                    <a:p>
                      <a:pPr algn="ctr">
                        <a:lnSpc>
                          <a:spcPct val="107000"/>
                        </a:lnSpc>
                        <a:spcAft>
                          <a:spcPts val="0"/>
                        </a:spcAft>
                      </a:pPr>
                      <a:r>
                        <a:rPr lang="es-ES" sz="1400" b="0" dirty="0">
                          <a:effectLst/>
                          <a:latin typeface="Arial" panose="020B0604020202020204" pitchFamily="34" charset="0"/>
                          <a:ea typeface="Times New Roman" panose="02020603050405020304" pitchFamily="18" charset="0"/>
                          <a:cs typeface="Arial" panose="020B0604020202020204" pitchFamily="34" charset="0"/>
                        </a:rPr>
                        <a:t>TOTAL</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1000" b="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s-MX"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6849" marR="6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321</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290</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268</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84.61</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38</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79</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0"/>
                  </a:ext>
                </a:extLst>
              </a:tr>
            </a:tbl>
          </a:graphicData>
        </a:graphic>
      </p:graphicFrame>
      <p:sp>
        <p:nvSpPr>
          <p:cNvPr id="5" name="Rectángulo 4"/>
          <p:cNvSpPr/>
          <p:nvPr/>
        </p:nvSpPr>
        <p:spPr>
          <a:xfrm>
            <a:off x="395536" y="839593"/>
            <a:ext cx="8568952" cy="646331"/>
          </a:xfrm>
          <a:prstGeom prst="rect">
            <a:avLst/>
          </a:prstGeom>
        </p:spPr>
        <p:txBody>
          <a:bodyPr wrap="square">
            <a:spAutoFit/>
          </a:bodyPr>
          <a:lstStyle/>
          <a:p>
            <a:pPr lvl="0">
              <a:spcAft>
                <a:spcPts val="0"/>
              </a:spcAft>
            </a:pPr>
            <a:r>
              <a:rPr lang="es-MX" b="1" dirty="0">
                <a:latin typeface="Arial" panose="020B0604020202020204" pitchFamily="34" charset="0"/>
                <a:ea typeface="Times New Roman" panose="02020603050405020304" pitchFamily="18" charset="0"/>
                <a:cs typeface="Arial" panose="020B0604020202020204" pitchFamily="34" charset="0"/>
              </a:rPr>
              <a:t>  ESTADÍSTICA ESCOLAR</a:t>
            </a:r>
          </a:p>
          <a:p>
            <a:pPr lvl="0">
              <a:spcAft>
                <a:spcPts val="0"/>
              </a:spcAft>
            </a:pPr>
            <a:r>
              <a:rPr lang="es-MX" b="1" dirty="0">
                <a:latin typeface="Arial" panose="020B0604020202020204" pitchFamily="34" charset="0"/>
                <a:ea typeface="Times New Roman" panose="02020603050405020304" pitchFamily="18" charset="0"/>
                <a:cs typeface="Arial" panose="020B0604020202020204" pitchFamily="34" charset="0"/>
              </a:rPr>
              <a:t>  </a:t>
            </a:r>
            <a:r>
              <a:rPr lang="es-ES" dirty="0">
                <a:latin typeface="Arial" panose="020B0604020202020204" pitchFamily="34" charset="0"/>
                <a:ea typeface="Times New Roman" panose="02020603050405020304" pitchFamily="18" charset="0"/>
                <a:cs typeface="Arial" panose="020B0604020202020204" pitchFamily="34" charset="0"/>
              </a:rPr>
              <a:t>Población escolar, aprovechamiento y reprobación Febrero a Julio 2016</a:t>
            </a:r>
            <a:endParaRPr lang="es-MX"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55576" y="81181"/>
            <a:ext cx="7591425" cy="82753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4"/>
          <a:stretch>
            <a:fillRect/>
          </a:stretch>
        </p:blipFill>
        <p:spPr bwMode="auto">
          <a:xfrm>
            <a:off x="-36512" y="1412776"/>
            <a:ext cx="9144000" cy="142876"/>
          </a:xfrm>
          <a:prstGeom prst="rect">
            <a:avLst/>
          </a:prstGeom>
          <a:noFill/>
          <a:ln>
            <a:noFill/>
          </a:ln>
        </p:spPr>
      </p:pic>
    </p:spTree>
    <p:extLst>
      <p:ext uri="{BB962C8B-B14F-4D97-AF65-F5344CB8AC3E}">
        <p14:creationId xmlns:p14="http://schemas.microsoft.com/office/powerpoint/2010/main" val="56212763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43608" y="2852936"/>
            <a:ext cx="7056784" cy="1815882"/>
          </a:xfrm>
          <a:prstGeom prst="rect">
            <a:avLst/>
          </a:prstGeom>
        </p:spPr>
        <p:txBody>
          <a:bodyPr wrap="square">
            <a:spAutoFit/>
          </a:bodyPr>
          <a:lstStyle/>
          <a:p>
            <a:pPr lvl="0">
              <a:spcAft>
                <a:spcPts val="0"/>
              </a:spcAft>
            </a:pPr>
            <a:r>
              <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PROGRAMA DE OPTIMIZACIÓN DE LA ESTRUCTURA ORGANICA:</a:t>
            </a:r>
          </a:p>
          <a:p>
            <a:pPr lvl="0">
              <a:spcAft>
                <a:spcPts val="0"/>
              </a:spcAft>
            </a:pPr>
            <a:endParaRPr lang="es-MX" sz="1600" dirty="0">
              <a:latin typeface="Arial" panose="020B0604020202020204" pitchFamily="34" charset="0"/>
              <a:ea typeface="Times New Roman" panose="02020603050405020304" pitchFamily="18" charset="0"/>
              <a:cs typeface="Arial" panose="020B0604020202020204" pitchFamily="34" charset="0"/>
            </a:endParaRPr>
          </a:p>
          <a:p>
            <a:pPr algn="just"/>
            <a:r>
              <a:rPr lang="es-MX" sz="1600" dirty="0">
                <a:latin typeface="Arial" panose="020B0604020202020204" pitchFamily="34" charset="0"/>
                <a:ea typeface="Times New Roman" panose="02020603050405020304" pitchFamily="18" charset="0"/>
                <a:cs typeface="Arial" panose="020B0604020202020204" pitchFamily="34" charset="0"/>
              </a:rPr>
              <a:t>En la actualidad seguimos a la espera del acompañamiento de la </a:t>
            </a: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Dirección General de Innovación Gubernamental (DGIG). Para dar cumplimiento al artículo 12 y segundo transitorio fracción I de la Ley de Austeridad y Ahorro del Estado de Jalisco y Sus Municipios.</a:t>
            </a:r>
            <a:endParaRPr lang="es-MX" sz="1600" dirty="0">
              <a:latin typeface="Arial" panose="020B0604020202020204" pitchFamily="34" charset="0"/>
              <a:cs typeface="Arial" panose="020B0604020202020204" pitchFamily="34" charset="0"/>
            </a:endParaRPr>
          </a:p>
          <a:p>
            <a:pPr lvl="0" algn="just">
              <a:spcAft>
                <a:spcPts val="0"/>
              </a:spcAft>
            </a:pPr>
            <a:endPar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1459259" y="1124744"/>
            <a:ext cx="6408712" cy="646331"/>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b="1" dirty="0">
              <a:latin typeface="Arial" panose="020B0604020202020204" pitchFamily="34" charset="0"/>
              <a:ea typeface="Times New Roman" panose="02020603050405020304" pitchFamily="18" charset="0"/>
              <a:cs typeface="Arial" panose="020B0604020202020204" pitchFamily="34" charset="0"/>
            </a:endParaRPr>
          </a:p>
          <a:p>
            <a:pPr lvl="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INFORME DE AVANCE EN MATERIA DE AUSTERIDAD</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0" y="1773386"/>
            <a:ext cx="9144000" cy="142876"/>
          </a:xfrm>
          <a:prstGeom prst="rect">
            <a:avLst/>
          </a:prstGeom>
          <a:noFill/>
          <a:ln>
            <a:noFill/>
          </a:ln>
        </p:spPr>
      </p:pic>
    </p:spTree>
    <p:extLst>
      <p:ext uri="{BB962C8B-B14F-4D97-AF65-F5344CB8AC3E}">
        <p14:creationId xmlns:p14="http://schemas.microsoft.com/office/powerpoint/2010/main" val="52808682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nvPr>
        </p:nvGraphicFramePr>
        <p:xfrm>
          <a:off x="395535" y="1429172"/>
          <a:ext cx="8424936" cy="2431639"/>
        </p:xfrm>
        <a:graphic>
          <a:graphicData uri="http://schemas.openxmlformats.org/drawingml/2006/table">
            <a:tbl>
              <a:tblPr>
                <a:tableStyleId>{793D81CF-94F2-401A-BA57-92F5A7B2D0C5}</a:tableStyleId>
              </a:tblPr>
              <a:tblGrid>
                <a:gridCol w="1440161">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2016223">
                  <a:extLst>
                    <a:ext uri="{9D8B030D-6E8A-4147-A177-3AD203B41FA5}">
                      <a16:colId xmlns:a16="http://schemas.microsoft.com/office/drawing/2014/main" val="20005"/>
                    </a:ext>
                  </a:extLst>
                </a:gridCol>
              </a:tblGrid>
              <a:tr h="637891">
                <a:tc>
                  <a:txBody>
                    <a:bodyPr/>
                    <a:lstStyle/>
                    <a:p>
                      <a:pPr algn="ctr">
                        <a:lnSpc>
                          <a:spcPct val="107000"/>
                        </a:lnSpc>
                        <a:spcAft>
                          <a:spcPts val="0"/>
                        </a:spcAft>
                      </a:pPr>
                      <a:r>
                        <a:rPr lang="es-MX" sz="900" dirty="0">
                          <a:effectLst/>
                        </a:rPr>
                        <a:t>EJERCICIO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900" dirty="0">
                          <a:effectLst/>
                        </a:rPr>
                        <a:t>SEGUIMIENTO Y ACCIONES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900" dirty="0">
                          <a:effectLst/>
                        </a:rPr>
                        <a:t>TOTAL DE OBSERVACIONES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900" dirty="0">
                          <a:effectLst/>
                        </a:rPr>
                        <a:t>NÚMERO DE OBSERVACIONES SOLVENTADAS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900" dirty="0">
                          <a:effectLst/>
                        </a:rPr>
                        <a:t>NÚMERO DE OBSERVACIONES PENDIENTES DE SOLVENTAR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900" dirty="0">
                          <a:effectLst/>
                        </a:rPr>
                        <a:t>OBSERVACIONES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776370">
                <a:tc>
                  <a:txBody>
                    <a:bodyPr/>
                    <a:lstStyle/>
                    <a:p>
                      <a:pPr algn="just">
                        <a:lnSpc>
                          <a:spcPct val="107000"/>
                        </a:lnSpc>
                        <a:spcAft>
                          <a:spcPts val="0"/>
                        </a:spcAft>
                      </a:pPr>
                      <a:r>
                        <a:rPr lang="es-MX" sz="1000" dirty="0">
                          <a:effectLst/>
                        </a:rPr>
                        <a:t>Del </a:t>
                      </a:r>
                    </a:p>
                    <a:p>
                      <a:pPr marL="228600" indent="-228600" algn="just">
                        <a:lnSpc>
                          <a:spcPct val="107000"/>
                        </a:lnSpc>
                        <a:spcAft>
                          <a:spcPts val="0"/>
                        </a:spcAft>
                        <a:buAutoNum type="alphaLcParenR"/>
                      </a:pPr>
                      <a:r>
                        <a:rPr lang="es-MX" sz="1000" dirty="0">
                          <a:effectLst/>
                        </a:rPr>
                        <a:t>01/11/2011 al 31/12/2011 </a:t>
                      </a:r>
                    </a:p>
                    <a:p>
                      <a:pPr marL="228600" indent="-228600" algn="just">
                        <a:lnSpc>
                          <a:spcPct val="107000"/>
                        </a:lnSpc>
                        <a:spcAft>
                          <a:spcPts val="0"/>
                        </a:spcAft>
                        <a:buAutoNum type="alphaLcParenR"/>
                      </a:pPr>
                      <a:endParaRPr lang="es-MX" sz="1000" dirty="0">
                        <a:effectLst/>
                      </a:endParaRPr>
                    </a:p>
                    <a:p>
                      <a:pPr algn="just">
                        <a:lnSpc>
                          <a:spcPct val="107000"/>
                        </a:lnSpc>
                        <a:spcAft>
                          <a:spcPts val="0"/>
                        </a:spcAft>
                      </a:pPr>
                      <a:r>
                        <a:rPr lang="es-MX" sz="1000" dirty="0">
                          <a:effectLst/>
                        </a:rPr>
                        <a:t>b) 01/01/2012 </a:t>
                      </a:r>
                    </a:p>
                    <a:p>
                      <a:pPr algn="just">
                        <a:lnSpc>
                          <a:spcPct val="107000"/>
                        </a:lnSpc>
                        <a:spcAft>
                          <a:spcPts val="0"/>
                        </a:spcAft>
                      </a:pPr>
                      <a:r>
                        <a:rPr lang="es-MX" sz="1000" dirty="0">
                          <a:effectLst/>
                        </a:rPr>
                        <a:t>al 31/12/2012 </a:t>
                      </a:r>
                    </a:p>
                    <a:p>
                      <a:pPr algn="just">
                        <a:lnSpc>
                          <a:spcPct val="107000"/>
                        </a:lnSpc>
                        <a:spcAft>
                          <a:spcPts val="0"/>
                        </a:spcAft>
                      </a:pPr>
                      <a:endParaRPr lang="es-MX" sz="1000" dirty="0">
                        <a:effectLst/>
                      </a:endParaRPr>
                    </a:p>
                    <a:p>
                      <a:pPr algn="just">
                        <a:lnSpc>
                          <a:spcPct val="107000"/>
                        </a:lnSpc>
                        <a:spcAft>
                          <a:spcPts val="0"/>
                        </a:spcAft>
                      </a:pPr>
                      <a:r>
                        <a:rPr lang="es-MX" sz="1000" dirty="0">
                          <a:effectLst/>
                        </a:rPr>
                        <a:t>c) 01/01/2013 al 31/12/2013 </a:t>
                      </a:r>
                    </a:p>
                    <a:p>
                      <a:pPr algn="just">
                        <a:lnSpc>
                          <a:spcPct val="107000"/>
                        </a:lnSpc>
                        <a:spcAft>
                          <a:spcPts val="0"/>
                        </a:spcAft>
                      </a:pPr>
                      <a:endParaRPr lang="es-MX" sz="1000" dirty="0">
                        <a:effectLst/>
                      </a:endParaRPr>
                    </a:p>
                    <a:p>
                      <a:pPr algn="just">
                        <a:lnSpc>
                          <a:spcPct val="107000"/>
                        </a:lnSpc>
                        <a:spcAft>
                          <a:spcPts val="0"/>
                        </a:spcAft>
                      </a:pPr>
                      <a:r>
                        <a:rPr lang="es-MX" sz="1000" dirty="0">
                          <a:effectLst/>
                        </a:rPr>
                        <a:t>y eventos posteriores. </a:t>
                      </a:r>
                      <a:endPar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07000"/>
                        </a:lnSpc>
                        <a:spcAft>
                          <a:spcPts val="0"/>
                        </a:spcAft>
                      </a:pPr>
                      <a:r>
                        <a:rPr lang="es-MX" sz="1000" dirty="0">
                          <a:effectLst/>
                        </a:rPr>
                        <a:t>En el mes de mayo 2015 se presentaron en la Contraloría los acuses de recibo de las notificaciones pendientes y los periódicos por los cuales se notificaron a los probables responsables. </a:t>
                      </a:r>
                      <a:endPar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1000" dirty="0">
                          <a:effectLst/>
                        </a:rPr>
                        <a:t>75</a:t>
                      </a:r>
                      <a:endPar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1000" dirty="0">
                          <a:effectLst/>
                        </a:rPr>
                        <a:t>- 0 -</a:t>
                      </a:r>
                      <a:endPar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1000" dirty="0">
                          <a:effectLst/>
                        </a:rPr>
                        <a:t>75</a:t>
                      </a:r>
                      <a:endPar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07000"/>
                        </a:lnSpc>
                        <a:spcAft>
                          <a:spcPts val="0"/>
                        </a:spcAft>
                      </a:pPr>
                      <a:r>
                        <a:rPr lang="es-MX" sz="1000" dirty="0">
                          <a:effectLst/>
                        </a:rPr>
                        <a:t>En el mes de mayo, concluyeron los trabajos de notificación a los probables responsables de las observaciones. </a:t>
                      </a:r>
                    </a:p>
                    <a:p>
                      <a:pPr algn="just">
                        <a:lnSpc>
                          <a:spcPct val="107000"/>
                        </a:lnSpc>
                        <a:spcAft>
                          <a:spcPts val="0"/>
                        </a:spcAft>
                      </a:pPr>
                      <a:r>
                        <a:rPr lang="es-MX" sz="1000" dirty="0">
                          <a:effectLst/>
                        </a:rPr>
                        <a:t> </a:t>
                      </a:r>
                    </a:p>
                    <a:p>
                      <a:pPr algn="just">
                        <a:lnSpc>
                          <a:spcPct val="107000"/>
                        </a:lnSpc>
                        <a:spcAft>
                          <a:spcPts val="0"/>
                        </a:spcAft>
                      </a:pPr>
                      <a:r>
                        <a:rPr lang="es-MX" sz="1000" dirty="0">
                          <a:effectLst/>
                        </a:rPr>
                        <a:t> </a:t>
                      </a:r>
                      <a:endParaRPr lang="es-MX"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nvPr>
        </p:nvGraphicFramePr>
        <p:xfrm>
          <a:off x="467544" y="4653136"/>
          <a:ext cx="8208911" cy="1315208"/>
        </p:xfrm>
        <a:graphic>
          <a:graphicData uri="http://schemas.openxmlformats.org/drawingml/2006/table">
            <a:tbl>
              <a:tblPr firstRow="1" firstCol="1" bandRow="1">
                <a:tableStyleId>{9D7B26C5-4107-4FEC-AEDC-1716B250A1EF}</a:tableStyleId>
              </a:tblPr>
              <a:tblGrid>
                <a:gridCol w="850054">
                  <a:extLst>
                    <a:ext uri="{9D8B030D-6E8A-4147-A177-3AD203B41FA5}">
                      <a16:colId xmlns:a16="http://schemas.microsoft.com/office/drawing/2014/main" val="20000"/>
                    </a:ext>
                  </a:extLst>
                </a:gridCol>
                <a:gridCol w="2638800">
                  <a:extLst>
                    <a:ext uri="{9D8B030D-6E8A-4147-A177-3AD203B41FA5}">
                      <a16:colId xmlns:a16="http://schemas.microsoft.com/office/drawing/2014/main" val="20001"/>
                    </a:ext>
                  </a:extLst>
                </a:gridCol>
                <a:gridCol w="2667165">
                  <a:extLst>
                    <a:ext uri="{9D8B030D-6E8A-4147-A177-3AD203B41FA5}">
                      <a16:colId xmlns:a16="http://schemas.microsoft.com/office/drawing/2014/main" val="20002"/>
                    </a:ext>
                  </a:extLst>
                </a:gridCol>
                <a:gridCol w="2052892">
                  <a:extLst>
                    <a:ext uri="{9D8B030D-6E8A-4147-A177-3AD203B41FA5}">
                      <a16:colId xmlns:a16="http://schemas.microsoft.com/office/drawing/2014/main" val="20003"/>
                    </a:ext>
                  </a:extLst>
                </a:gridCol>
              </a:tblGrid>
              <a:tr h="288032">
                <a:tc>
                  <a:txBody>
                    <a:bodyPr/>
                    <a:lstStyle/>
                    <a:p>
                      <a:pPr algn="ctr">
                        <a:lnSpc>
                          <a:spcPct val="107000"/>
                        </a:lnSpc>
                        <a:spcAft>
                          <a:spcPts val="0"/>
                        </a:spcAft>
                      </a:pPr>
                      <a:r>
                        <a:rPr lang="es-ES" sz="1050" dirty="0">
                          <a:effectLst/>
                        </a:rPr>
                        <a:t>75</a:t>
                      </a:r>
                      <a:endPar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050" dirty="0">
                          <a:effectLst/>
                        </a:rPr>
                        <a:t>Total de observaciones determinadas</a:t>
                      </a:r>
                      <a:endPar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050" dirty="0">
                          <a:effectLst/>
                        </a:rPr>
                        <a:t> </a:t>
                      </a:r>
                      <a:endPar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S" sz="1050" dirty="0">
                          <a:effectLst/>
                        </a:rPr>
                        <a:t> </a:t>
                      </a:r>
                      <a:endParaRPr lang="es-MX"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es-ES" sz="1050" dirty="0">
                          <a:effectLst/>
                        </a:rPr>
                        <a:t>34</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Administrativas</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 </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a:effectLst/>
                        </a:rPr>
                        <a:t> </a:t>
                      </a:r>
                      <a:endParaRPr lang="es-MX" sz="105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07000"/>
                        </a:lnSpc>
                        <a:spcAft>
                          <a:spcPts val="0"/>
                        </a:spcAft>
                      </a:pPr>
                      <a:r>
                        <a:rPr lang="es-ES" sz="1050" dirty="0">
                          <a:effectLst/>
                        </a:rPr>
                        <a:t>21</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Riesgo Daño Patrimonial</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Importe riesgo daño patrimonial</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$1’259,406.60</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07000"/>
                        </a:lnSpc>
                        <a:spcAft>
                          <a:spcPts val="0"/>
                        </a:spcAft>
                      </a:pPr>
                      <a:r>
                        <a:rPr lang="es-ES" sz="1050" dirty="0">
                          <a:effectLst/>
                        </a:rPr>
                        <a:t>15</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Daño Patrimonial</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a:effectLst/>
                        </a:rPr>
                        <a:t>Importe daño patrimonial</a:t>
                      </a:r>
                      <a:endParaRPr lang="es-MX" sz="105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$673,333.39</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07000"/>
                        </a:lnSpc>
                        <a:spcAft>
                          <a:spcPts val="0"/>
                        </a:spcAft>
                      </a:pPr>
                      <a:r>
                        <a:rPr lang="es-ES" sz="1050" dirty="0">
                          <a:effectLst/>
                        </a:rPr>
                        <a:t> </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 </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 </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 </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gn="ctr">
                        <a:lnSpc>
                          <a:spcPct val="107000"/>
                        </a:lnSpc>
                        <a:spcAft>
                          <a:spcPts val="0"/>
                        </a:spcAft>
                      </a:pPr>
                      <a:r>
                        <a:rPr lang="es-ES" sz="1050" dirty="0">
                          <a:effectLst/>
                        </a:rPr>
                        <a:t>5</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Desviación de Recursos</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Importe desviación de recursos</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$121,151.07</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gn="ctr">
                        <a:lnSpc>
                          <a:spcPct val="107000"/>
                        </a:lnSpc>
                        <a:spcAft>
                          <a:spcPts val="0"/>
                        </a:spcAft>
                      </a:pPr>
                      <a:r>
                        <a:rPr lang="es-ES" sz="1050" dirty="0">
                          <a:effectLst/>
                        </a:rPr>
                        <a:t>36</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Relevantes</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Importe Total</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s-ES" sz="1050" dirty="0">
                          <a:effectLst/>
                        </a:rPr>
                        <a:t>$2’053,891.06</a:t>
                      </a:r>
                      <a:endParaRPr lang="es-MX"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12742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nvPr>
        </p:nvGraphicFramePr>
        <p:xfrm>
          <a:off x="215515" y="1124744"/>
          <a:ext cx="8712969" cy="5043886"/>
        </p:xfrm>
        <a:graphic>
          <a:graphicData uri="http://schemas.openxmlformats.org/drawingml/2006/table">
            <a:tbl>
              <a:tblPr firstRow="1" firstCol="1" bandRow="1">
                <a:tableStyleId>{9D7B26C5-4107-4FEC-AEDC-1716B250A1EF}</a:tableStyleId>
              </a:tblPr>
              <a:tblGrid>
                <a:gridCol w="406796">
                  <a:extLst>
                    <a:ext uri="{9D8B030D-6E8A-4147-A177-3AD203B41FA5}">
                      <a16:colId xmlns:a16="http://schemas.microsoft.com/office/drawing/2014/main" val="20000"/>
                    </a:ext>
                  </a:extLst>
                </a:gridCol>
                <a:gridCol w="1136187">
                  <a:extLst>
                    <a:ext uri="{9D8B030D-6E8A-4147-A177-3AD203B41FA5}">
                      <a16:colId xmlns:a16="http://schemas.microsoft.com/office/drawing/2014/main" val="20001"/>
                    </a:ext>
                  </a:extLst>
                </a:gridCol>
                <a:gridCol w="1315932">
                  <a:extLst>
                    <a:ext uri="{9D8B030D-6E8A-4147-A177-3AD203B41FA5}">
                      <a16:colId xmlns:a16="http://schemas.microsoft.com/office/drawing/2014/main" val="20002"/>
                    </a:ext>
                  </a:extLst>
                </a:gridCol>
                <a:gridCol w="1051043">
                  <a:extLst>
                    <a:ext uri="{9D8B030D-6E8A-4147-A177-3AD203B41FA5}">
                      <a16:colId xmlns:a16="http://schemas.microsoft.com/office/drawing/2014/main" val="20003"/>
                    </a:ext>
                  </a:extLst>
                </a:gridCol>
                <a:gridCol w="1051043">
                  <a:extLst>
                    <a:ext uri="{9D8B030D-6E8A-4147-A177-3AD203B41FA5}">
                      <a16:colId xmlns:a16="http://schemas.microsoft.com/office/drawing/2014/main" val="20004"/>
                    </a:ext>
                  </a:extLst>
                </a:gridCol>
                <a:gridCol w="1032124">
                  <a:extLst>
                    <a:ext uri="{9D8B030D-6E8A-4147-A177-3AD203B41FA5}">
                      <a16:colId xmlns:a16="http://schemas.microsoft.com/office/drawing/2014/main" val="20005"/>
                    </a:ext>
                  </a:extLst>
                </a:gridCol>
                <a:gridCol w="932567">
                  <a:extLst>
                    <a:ext uri="{9D8B030D-6E8A-4147-A177-3AD203B41FA5}">
                      <a16:colId xmlns:a16="http://schemas.microsoft.com/office/drawing/2014/main" val="20006"/>
                    </a:ext>
                  </a:extLst>
                </a:gridCol>
                <a:gridCol w="1787277">
                  <a:extLst>
                    <a:ext uri="{9D8B030D-6E8A-4147-A177-3AD203B41FA5}">
                      <a16:colId xmlns:a16="http://schemas.microsoft.com/office/drawing/2014/main" val="20007"/>
                    </a:ext>
                  </a:extLst>
                </a:gridCol>
              </a:tblGrid>
              <a:tr h="127105">
                <a:tc>
                  <a:txBody>
                    <a:bodyPr/>
                    <a:lstStyle/>
                    <a:p>
                      <a:pPr>
                        <a:lnSpc>
                          <a:spcPct val="107000"/>
                        </a:lnSpc>
                      </a:pPr>
                      <a:endParaRPr lang="es-MX" sz="800" dirty="0">
                        <a:effectLst/>
                        <a:latin typeface="Arial" panose="020B0604020202020204" pitchFamily="34" charset="0"/>
                        <a:cs typeface="Arial" panose="020B0604020202020204" pitchFamily="34" charset="0"/>
                      </a:endParaRPr>
                    </a:p>
                  </a:txBody>
                  <a:tcPr marL="27854" marR="27854" marT="0" marB="0" anchor="b"/>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b"/>
                </a:tc>
                <a:tc gridSpan="4">
                  <a:txBody>
                    <a:bodyPr/>
                    <a:lstStyle/>
                    <a:p>
                      <a:pPr algn="ctr">
                        <a:lnSpc>
                          <a:spcPct val="107000"/>
                        </a:lnSpc>
                        <a:spcAft>
                          <a:spcPts val="0"/>
                        </a:spcAft>
                      </a:pPr>
                      <a:r>
                        <a:rPr lang="es-ES" sz="800" dirty="0">
                          <a:effectLst/>
                        </a:rPr>
                        <a:t>Tipo y número de observación</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b"/>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b"/>
                </a:tc>
                <a:extLst>
                  <a:ext uri="{0D108BD9-81ED-4DB2-BD59-A6C34878D82A}">
                    <a16:rowId xmlns:a16="http://schemas.microsoft.com/office/drawing/2014/main" val="10000"/>
                  </a:ext>
                </a:extLst>
              </a:tr>
              <a:tr h="272970">
                <a:tc>
                  <a:txBody>
                    <a:bodyPr/>
                    <a:lstStyle/>
                    <a:p>
                      <a:pPr algn="ctr">
                        <a:lnSpc>
                          <a:spcPct val="107000"/>
                        </a:lnSpc>
                        <a:spcAft>
                          <a:spcPts val="0"/>
                        </a:spcAft>
                      </a:pPr>
                      <a:r>
                        <a:rPr lang="es-ES" sz="800">
                          <a:effectLst/>
                        </a:rPr>
                        <a:t>No.</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Nombre del probable responsable</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dirty="0">
                          <a:effectLst/>
                        </a:rPr>
                        <a:t>Administrativa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Riesgo daño patrimonial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Daño patrimonial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Desviación de recursos</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Forma de notificación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Estado actual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1"/>
                  </a:ext>
                </a:extLst>
              </a:tr>
              <a:tr h="636930">
                <a:tc>
                  <a:txBody>
                    <a:bodyPr/>
                    <a:lstStyle/>
                    <a:p>
                      <a:pPr algn="ctr">
                        <a:lnSpc>
                          <a:spcPct val="107000"/>
                        </a:lnSpc>
                        <a:spcAft>
                          <a:spcPts val="0"/>
                        </a:spcAft>
                      </a:pPr>
                      <a:r>
                        <a:rPr lang="es-ES" sz="800">
                          <a:effectLst/>
                        </a:rPr>
                        <a:t>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dirty="0">
                          <a:effectLst/>
                        </a:rPr>
                        <a:t>Lic. </a:t>
                      </a:r>
                      <a:r>
                        <a:rPr lang="es-ES" sz="800" dirty="0" err="1">
                          <a:effectLst/>
                        </a:rPr>
                        <a:t>Joaquin</a:t>
                      </a:r>
                      <a:r>
                        <a:rPr lang="es-ES" sz="800" dirty="0">
                          <a:effectLst/>
                        </a:rPr>
                        <a:t> </a:t>
                      </a:r>
                      <a:r>
                        <a:rPr lang="es-ES" sz="800" dirty="0" err="1">
                          <a:effectLst/>
                        </a:rPr>
                        <a:t>Gonzalez</a:t>
                      </a:r>
                      <a:r>
                        <a:rPr lang="es-ES" sz="800" dirty="0">
                          <a:effectLst/>
                        </a:rPr>
                        <a:t> Lara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nSpc>
                          <a:spcPct val="107000"/>
                        </a:lnSpc>
                        <a:spcAft>
                          <a:spcPts val="0"/>
                        </a:spcAft>
                      </a:pPr>
                      <a:r>
                        <a:rPr lang="es-ES" sz="800" dirty="0">
                          <a:effectLst/>
                        </a:rPr>
                        <a:t>1.1, 1.2, 1.3, 1.4, 1.5, 1.6, 1.7, 1.8, 1.9, 1.10, 1.11, 1.12, 2.2, 3.1, 5.1, 5.2, 5.3, 5.4, 5.7, 5.10, 8.19,  8.20, 9.12</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1.13, 2.1, 4.1, 5.5, 5.6, 5.8, 7.1, 8.3, 8.22, 8.23, 9.3, 9.11</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5.9, 6.7, 8.4, 8.11, 8.13, 8.14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dirty="0">
                          <a:effectLst/>
                        </a:rPr>
                        <a:t>8.17, 8.21</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Citatorio y Cedula de notificación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Por ser hechos propios del probable responsable, se ignora si solventó las observaciones ante la Contraloría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2"/>
                  </a:ext>
                </a:extLst>
              </a:tr>
              <a:tr h="545939">
                <a:tc>
                  <a:txBody>
                    <a:bodyPr/>
                    <a:lstStyle/>
                    <a:p>
                      <a:pPr algn="ctr">
                        <a:lnSpc>
                          <a:spcPct val="107000"/>
                        </a:lnSpc>
                        <a:spcAft>
                          <a:spcPts val="0"/>
                        </a:spcAft>
                      </a:pPr>
                      <a:r>
                        <a:rPr lang="es-ES" sz="800">
                          <a:effectLst/>
                        </a:rPr>
                        <a:t>2</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dirty="0">
                          <a:effectLst/>
                        </a:rPr>
                        <a:t>Mtro. David Avalos Cueva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1.3, 1.4, 1.5, 1.6, 1.9, 1.10, 1.11, 1.12, 3.1, 5.1, 5.2, 5.3, 5.7</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1.13, 4.1, 5.5, 5.6, 5.8, 7.1, 8.1, 8.3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8.4, 8.5, 8.8, 8.9</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8.2, 8.6, 8.7</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Por ser hechos propios del probable responsable, se ignora si solventó las observaciones ante la Contraloría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3"/>
                  </a:ext>
                </a:extLst>
              </a:tr>
              <a:tr h="363960">
                <a:tc>
                  <a:txBody>
                    <a:bodyPr/>
                    <a:lstStyle/>
                    <a:p>
                      <a:pPr algn="ctr">
                        <a:lnSpc>
                          <a:spcPct val="107000"/>
                        </a:lnSpc>
                        <a:spcAft>
                          <a:spcPts val="0"/>
                        </a:spcAft>
                      </a:pPr>
                      <a:r>
                        <a:rPr lang="es-ES" sz="800">
                          <a:effectLst/>
                        </a:rPr>
                        <a:t>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n-US" sz="800">
                          <a:effectLst/>
                        </a:rPr>
                        <a:t>Ing. Aldo Boni Oregon Hinojosa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1.1, 1.2, 1.3, 1.4, 1.5, 1.6, 1.9, 1.10, 1.11, 1.12</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1.13, 5.5, 5.6, 5.8, 5.11, 7.1, 9.3, 9.11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9.5</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4"/>
                  </a:ext>
                </a:extLst>
              </a:tr>
              <a:tr h="636930">
                <a:tc>
                  <a:txBody>
                    <a:bodyPr/>
                    <a:lstStyle/>
                    <a:p>
                      <a:pPr algn="ctr">
                        <a:lnSpc>
                          <a:spcPct val="107000"/>
                        </a:lnSpc>
                        <a:spcAft>
                          <a:spcPts val="0"/>
                        </a:spcAft>
                      </a:pPr>
                      <a:r>
                        <a:rPr lang="es-ES" sz="800">
                          <a:effectLst/>
                        </a:rPr>
                        <a:t>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L.C.P. Carlos Humberto García Barragán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1.3, 1.4, 1.6, 1.9, 1.10, 1.11, 3.2, 5.1, 5.2, 5.3, 5.7, 5.10, 8.15, 8.16, 8.19, 8.20, 9.2, 9.8, 9.9, 9.12</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4.1, 5.5, 5.6, 5.8, 5.11, 6.1, 6.2, 6.3, 6.4, 6.5, 6.6, 8.1, 8.3, 8.22, 8.23, 9.1, 9.11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5.9, 6.7, 8.4, 8.5, 8.8, 8.9, 8.10, 8.11, 8.12, 8.13, 8.14, 8.18</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8.2, 8.6, 8.7, 8.17, 8.21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5"/>
                  </a:ext>
                </a:extLst>
              </a:tr>
              <a:tr h="545939">
                <a:tc>
                  <a:txBody>
                    <a:bodyPr/>
                    <a:lstStyle/>
                    <a:p>
                      <a:pPr algn="ctr">
                        <a:lnSpc>
                          <a:spcPct val="107000"/>
                        </a:lnSpc>
                        <a:spcAft>
                          <a:spcPts val="0"/>
                        </a:spcAft>
                      </a:pPr>
                      <a:r>
                        <a:rPr lang="es-ES" sz="800">
                          <a:effectLst/>
                        </a:rPr>
                        <a:t>5</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Lic. Aurelio Quezada García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1.6, 1.11, 1.12, 5.1, 5.2, 5.3, 5.7, 8.19, 8.20, 9.4, 9.10</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1.13, 5.5, 5.6, 5.8, 7.1, 8.3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8.4, 8.10, 8.11, 8.12, 8.13, 8.14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8.17</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Citatorio y Cedula de notificación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Por ser hechos propios del probable responsable, se ignora si solventó las observaciones ante la Contraloría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6"/>
                  </a:ext>
                </a:extLst>
              </a:tr>
              <a:tr h="545939">
                <a:tc>
                  <a:txBody>
                    <a:bodyPr/>
                    <a:lstStyle/>
                    <a:p>
                      <a:pPr algn="ctr">
                        <a:lnSpc>
                          <a:spcPct val="107000"/>
                        </a:lnSpc>
                        <a:spcAft>
                          <a:spcPts val="0"/>
                        </a:spcAft>
                      </a:pPr>
                      <a:r>
                        <a:rPr lang="es-ES" sz="800">
                          <a:effectLst/>
                        </a:rPr>
                        <a:t>6</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Ing. José Antonio Gloria Morales</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1.7, 1.8, 9.4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nSpc>
                          <a:spcPct val="107000"/>
                        </a:lnSpc>
                      </a:pPr>
                      <a:endParaRPr lang="es-MX" sz="800" dirty="0">
                        <a:effectLst/>
                        <a:latin typeface="Arial" panose="020B0604020202020204" pitchFamily="34"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Edictos</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Por ser hechos propios del probable responsable, se ignora si solventó las observaciones ante la Contraloría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7"/>
                  </a:ext>
                </a:extLst>
              </a:tr>
              <a:tr h="636930">
                <a:tc>
                  <a:txBody>
                    <a:bodyPr/>
                    <a:lstStyle/>
                    <a:p>
                      <a:pPr algn="ctr">
                        <a:lnSpc>
                          <a:spcPct val="107000"/>
                        </a:lnSpc>
                        <a:spcAft>
                          <a:spcPts val="0"/>
                        </a:spcAft>
                      </a:pPr>
                      <a:r>
                        <a:rPr lang="es-ES" sz="800">
                          <a:effectLst/>
                        </a:rPr>
                        <a:t>7</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L.C.P. Dunia González Martínez</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3.2, 5.1, 5.2, 5.10, 8.15, 8.16, 8.19, 8.20</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tc>
                <a:tc>
                  <a:txBody>
                    <a:bodyPr/>
                    <a:lstStyle/>
                    <a:p>
                      <a:pPr algn="just">
                        <a:lnSpc>
                          <a:spcPct val="107000"/>
                        </a:lnSpc>
                        <a:spcAft>
                          <a:spcPts val="0"/>
                        </a:spcAft>
                      </a:pPr>
                      <a:r>
                        <a:rPr lang="es-ES" sz="800">
                          <a:effectLst/>
                        </a:rPr>
                        <a:t>4.1, 5.5, 5.6, 5.11, 6.1, 6.2, 6.3, 6.4, 6.5, 6.6, 7.1, 8.1, 8.3, 8.22, 8.23, 9.1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a:effectLst/>
                        </a:rPr>
                        <a:t>5.9, 6.7, 8.4, 8.5, 8.8, 8.9, 8.10, 8.11, 8.12, 8.13, 8.14, 8.18</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tc>
                <a:tc>
                  <a:txBody>
                    <a:bodyPr/>
                    <a:lstStyle/>
                    <a:p>
                      <a:pPr algn="just">
                        <a:lnSpc>
                          <a:spcPct val="107000"/>
                        </a:lnSpc>
                        <a:spcAft>
                          <a:spcPts val="0"/>
                        </a:spcAft>
                      </a:pPr>
                      <a:r>
                        <a:rPr lang="es-ES" sz="800">
                          <a:effectLst/>
                        </a:rPr>
                        <a:t>8.2, 8.6, 8.7, 8.17, 8.21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tc>
                <a:tc>
                  <a:txBody>
                    <a:bodyPr/>
                    <a:lstStyle/>
                    <a:p>
                      <a:pPr algn="ctr">
                        <a:lnSpc>
                          <a:spcPct val="107000"/>
                        </a:lnSpc>
                        <a:spcAft>
                          <a:spcPts val="0"/>
                        </a:spcAft>
                      </a:pPr>
                      <a:r>
                        <a:rPr lang="es-ES" sz="800">
                          <a:effectLst/>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8"/>
                  </a:ext>
                </a:extLst>
              </a:tr>
              <a:tr h="363960">
                <a:tc>
                  <a:txBody>
                    <a:bodyPr/>
                    <a:lstStyle/>
                    <a:p>
                      <a:pPr algn="ctr">
                        <a:lnSpc>
                          <a:spcPct val="107000"/>
                        </a:lnSpc>
                        <a:spcAft>
                          <a:spcPts val="0"/>
                        </a:spcAft>
                      </a:pPr>
                      <a:r>
                        <a:rPr lang="es-ES" sz="800">
                          <a:effectLst/>
                        </a:rPr>
                        <a:t>8</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Ing. Luis Fernando Ortiz Hernández</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5.1, 5.2, 5.3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nSpc>
                          <a:spcPct val="107000"/>
                        </a:lnSpc>
                      </a:pPr>
                      <a:endParaRPr lang="es-MX" sz="800" dirty="0">
                        <a:effectLst/>
                        <a:latin typeface="Arial" panose="020B0604020202020204" pitchFamily="34"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09"/>
                  </a:ext>
                </a:extLst>
              </a:tr>
              <a:tr h="363960">
                <a:tc>
                  <a:txBody>
                    <a:bodyPr/>
                    <a:lstStyle/>
                    <a:p>
                      <a:pPr algn="ctr">
                        <a:lnSpc>
                          <a:spcPct val="107000"/>
                        </a:lnSpc>
                        <a:spcAft>
                          <a:spcPts val="0"/>
                        </a:spcAft>
                      </a:pPr>
                      <a:r>
                        <a:rPr lang="es-ES" sz="800">
                          <a:effectLst/>
                        </a:rPr>
                        <a:t>9</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dirty="0">
                          <a:effectLst/>
                        </a:rPr>
                        <a:t>Rafael Medina Solórzano</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8.15</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tc>
                <a:tc>
                  <a:txBody>
                    <a:bodyPr/>
                    <a:lstStyle/>
                    <a:p>
                      <a:pPr algn="ctr">
                        <a:lnSpc>
                          <a:spcPct val="107000"/>
                        </a:lnSpc>
                        <a:spcAft>
                          <a:spcPts val="0"/>
                        </a:spcAft>
                      </a:pPr>
                      <a:r>
                        <a:rPr lang="es-ES" sz="800">
                          <a:effectLst/>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tc>
                  <a:txBody>
                    <a:bodyPr/>
                    <a:lstStyle/>
                    <a:p>
                      <a:pPr algn="just">
                        <a:lnSpc>
                          <a:spcPct val="107000"/>
                        </a:lnSpc>
                        <a:spcAft>
                          <a:spcPts val="0"/>
                        </a:spcAft>
                      </a:pPr>
                      <a:r>
                        <a:rPr lang="es-ES" sz="800" dirty="0">
                          <a:effectLst/>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5996570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nvPr>
        </p:nvGraphicFramePr>
        <p:xfrm>
          <a:off x="215515" y="1556792"/>
          <a:ext cx="8712969" cy="5059101"/>
        </p:xfrm>
        <a:graphic>
          <a:graphicData uri="http://schemas.openxmlformats.org/drawingml/2006/table">
            <a:tbl>
              <a:tblPr firstRow="1" firstCol="1" bandRow="1"/>
              <a:tblGrid>
                <a:gridCol w="406796">
                  <a:extLst>
                    <a:ext uri="{9D8B030D-6E8A-4147-A177-3AD203B41FA5}">
                      <a16:colId xmlns:a16="http://schemas.microsoft.com/office/drawing/2014/main" val="20000"/>
                    </a:ext>
                  </a:extLst>
                </a:gridCol>
                <a:gridCol w="1136187">
                  <a:extLst>
                    <a:ext uri="{9D8B030D-6E8A-4147-A177-3AD203B41FA5}">
                      <a16:colId xmlns:a16="http://schemas.microsoft.com/office/drawing/2014/main" val="20001"/>
                    </a:ext>
                  </a:extLst>
                </a:gridCol>
                <a:gridCol w="1315932">
                  <a:extLst>
                    <a:ext uri="{9D8B030D-6E8A-4147-A177-3AD203B41FA5}">
                      <a16:colId xmlns:a16="http://schemas.microsoft.com/office/drawing/2014/main" val="20002"/>
                    </a:ext>
                  </a:extLst>
                </a:gridCol>
                <a:gridCol w="1051043">
                  <a:extLst>
                    <a:ext uri="{9D8B030D-6E8A-4147-A177-3AD203B41FA5}">
                      <a16:colId xmlns:a16="http://schemas.microsoft.com/office/drawing/2014/main" val="20003"/>
                    </a:ext>
                  </a:extLst>
                </a:gridCol>
                <a:gridCol w="1051043">
                  <a:extLst>
                    <a:ext uri="{9D8B030D-6E8A-4147-A177-3AD203B41FA5}">
                      <a16:colId xmlns:a16="http://schemas.microsoft.com/office/drawing/2014/main" val="20004"/>
                    </a:ext>
                  </a:extLst>
                </a:gridCol>
                <a:gridCol w="1032124">
                  <a:extLst>
                    <a:ext uri="{9D8B030D-6E8A-4147-A177-3AD203B41FA5}">
                      <a16:colId xmlns:a16="http://schemas.microsoft.com/office/drawing/2014/main" val="20005"/>
                    </a:ext>
                  </a:extLst>
                </a:gridCol>
                <a:gridCol w="932567">
                  <a:extLst>
                    <a:ext uri="{9D8B030D-6E8A-4147-A177-3AD203B41FA5}">
                      <a16:colId xmlns:a16="http://schemas.microsoft.com/office/drawing/2014/main" val="20006"/>
                    </a:ext>
                  </a:extLst>
                </a:gridCol>
                <a:gridCol w="1787277">
                  <a:extLst>
                    <a:ext uri="{9D8B030D-6E8A-4147-A177-3AD203B41FA5}">
                      <a16:colId xmlns:a16="http://schemas.microsoft.com/office/drawing/2014/main" val="20007"/>
                    </a:ext>
                  </a:extLst>
                </a:gridCol>
              </a:tblGrid>
              <a:tr h="127105">
                <a:tc>
                  <a:txBody>
                    <a:bodyPr/>
                    <a:lstStyle/>
                    <a:p>
                      <a:pPr>
                        <a:lnSpc>
                          <a:spcPct val="107000"/>
                        </a:lnSpc>
                      </a:pPr>
                      <a:endParaRPr lang="es-MX" sz="800" dirty="0">
                        <a:effectLst/>
                        <a:latin typeface="Arial" panose="020B0604020202020204" pitchFamily="34" charset="0"/>
                        <a:cs typeface="Arial" panose="020B0604020202020204" pitchFamily="34" charset="0"/>
                      </a:endParaRPr>
                    </a:p>
                  </a:txBody>
                  <a:tcPr marL="27854" marR="2785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s-E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Tipo y número de observación</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970">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Nombre del probable responsable</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Administrativa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Riesgo daño patrimonial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Daño patrimonial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Desviación de recursos</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 de notificación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Estado actual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636930">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 Joaquin Gonzalez Lara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1.1, 1.2, 1.3, 1.4, 1.5, 1.6, 1.7, 1.8, 1.9, 1.10, 1.11, 1.12, 2.2, 3.1, 5.1, 5.2, 5.3, 5.4, 5.7, 5.10, 8.19,  8.20, 9.12</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1.13, 2.1, 4.1, 5.5, 5.6, 5.8, 7.1, 8.3, 8.22, 8.23, 9.3, 9.11</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5.9, 6.7, 8.4, 8.11, 8.13, 8.14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8.17, 8.21</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Citatorio y Cedula de notificación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 ser hechos propios del probable responsable, se ignora si solventó las observaciones ante la Contraloría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5939">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Mtro. David Avalos Cueva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1.3, 1.4, 1.5, 1.6, 1.9, 1.10, 1.11, 1.12, 3.1, 5.1, 5.2, 5.3, 5.7</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1.13, 4.1, 5.5, 5.6, 5.8, 7.1, 8.1, 8.3</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8.4, 8.5, 8.8, 8.9</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8.2, 8.6, 8.7</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 ser hechos propios del probable responsable, se ignora si solventó las observaciones ante la Contraloría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3960">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 Aldo Boni Oregon Hinojosa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1.1, 1.2, 1.3, 1.4, 1.5, 1.6, 1.9, 1.10, 1.11, 1.12</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1.13, 5.5, 5.6, 5.8, 5.11, 7.1, 9.3, 9.11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6930">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L.C.P. Carlos Humberto García Barragán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1.3, 1.4, 1.6, 1.9, 1.10, 1.11, 3.2, 5.1, 5.2, 5.3, 5.7, 5.10, 8.15, 8.16, 8.19, 8.20, 9.2, 9.8, 9.9, 9.12</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4.1, 5.5, 5.6, 5.8, 5.11, 6.1, 6.2, 6.3, 6.4, 6.5, 6.6, 8.1, 8.3, 8.22, 8.23, 9.1, 9.11</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5.9, 6.7, 8.4, 8.5, 8.8, 8.9, 8.10, 8.11, 8.12, 8.13, 8.14, 8.18</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8.2, 8.6, 8.7, 8.17, 8.21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5939">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 Aurelio Quezada García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1.6, 1.11, 1.12, 5.1, 5.2, 5.3, 5.7, 8.19, 8.20, 9.4, 9.10</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1.13, 5.5, 5.6, 5.8, 7.1, 8.3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8.4, 8.10, 8.11, 8.12, 8.13, 8.14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8.17</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Citatorio y Cedula de notificación</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 ser hechos propios del probable responsable, se ignora si solventó las observaciones ante la Contraloría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5939">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 José Antonio Gloria Morales</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1.7, 1.8, 9.4</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dirty="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Edictos</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 ser hechos propios del probable responsable, se ignora si solventó las observaciones ante la Contraloría</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36930">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L.C.P. Dunia González Martínez</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3.2, 5.1, 5.2, 5.10, 8.15, 8.16, 8.19, 8.20</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4.1, 5.5, 5.6, 5.11, 6.1, 6.2, 6.3, 6.4, 6.5, 6.6, 7.1, 8.1, 8.3, 8.22, 8.23, 9.1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5.9, 6.7, 8.4, 8.5, 8.8, 8.9, 8.10, 8.11, 8.12, 8.13, 8.14, 8.18</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8.2, 8.6, 8.7, 8.17, 8.21</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3960">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 Luis Fernando Ortiz Hernández</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5.1, 5.2, 5.3</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3960">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Rafael Medina Solórzano</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800">
                        <a:effectLst/>
                        <a:latin typeface="Arial" panose="020B0604020202020204" pitchFamily="34"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a:t>
                      </a:r>
                      <a:endParaRPr lang="es-MX" sz="80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presentaron ante Contraloría las solventaciones en tiempo y forma.</a:t>
                      </a:r>
                      <a:endParaRPr lang="es-MX" sz="800" dirty="0">
                        <a:effectLst/>
                        <a:latin typeface="Arial" panose="020B0604020202020204" pitchFamily="34" charset="0"/>
                        <a:ea typeface="Times New Roman" panose="02020603050405020304" pitchFamily="18" charset="0"/>
                        <a:cs typeface="Arial" panose="020B0604020202020204" pitchFamily="34" charset="0"/>
                      </a:endParaRPr>
                    </a:p>
                  </a:txBody>
                  <a:tcPr marL="27854" marR="27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5249653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827584" y="9173"/>
            <a:ext cx="7591425" cy="1331595"/>
          </a:xfrm>
          <a:prstGeom prst="rect">
            <a:avLst/>
          </a:prstGeom>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nvPr>
        </p:nvGraphicFramePr>
        <p:xfrm>
          <a:off x="575556" y="1412776"/>
          <a:ext cx="7992887" cy="2304256"/>
        </p:xfrm>
        <a:graphic>
          <a:graphicData uri="http://schemas.openxmlformats.org/drawingml/2006/table">
            <a:tbl>
              <a:tblPr>
                <a:tableStyleId>{9D7B26C5-4107-4FEC-AEDC-1716B250A1EF}</a:tableStyleId>
              </a:tblPr>
              <a:tblGrid>
                <a:gridCol w="122413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083302">
                  <a:extLst>
                    <a:ext uri="{9D8B030D-6E8A-4147-A177-3AD203B41FA5}">
                      <a16:colId xmlns:a16="http://schemas.microsoft.com/office/drawing/2014/main" val="20002"/>
                    </a:ext>
                  </a:extLst>
                </a:gridCol>
                <a:gridCol w="1142213">
                  <a:extLst>
                    <a:ext uri="{9D8B030D-6E8A-4147-A177-3AD203B41FA5}">
                      <a16:colId xmlns:a16="http://schemas.microsoft.com/office/drawing/2014/main" val="20003"/>
                    </a:ext>
                  </a:extLst>
                </a:gridCol>
                <a:gridCol w="1045178">
                  <a:extLst>
                    <a:ext uri="{9D8B030D-6E8A-4147-A177-3AD203B41FA5}">
                      <a16:colId xmlns:a16="http://schemas.microsoft.com/office/drawing/2014/main" val="20004"/>
                    </a:ext>
                  </a:extLst>
                </a:gridCol>
                <a:gridCol w="1625851">
                  <a:extLst>
                    <a:ext uri="{9D8B030D-6E8A-4147-A177-3AD203B41FA5}">
                      <a16:colId xmlns:a16="http://schemas.microsoft.com/office/drawing/2014/main" val="20005"/>
                    </a:ext>
                  </a:extLst>
                </a:gridCol>
              </a:tblGrid>
              <a:tr h="733693">
                <a:tc>
                  <a:txBody>
                    <a:bodyPr/>
                    <a:lstStyle/>
                    <a:p>
                      <a:pPr algn="ctr">
                        <a:spcAft>
                          <a:spcPts val="0"/>
                        </a:spcAft>
                      </a:pPr>
                      <a:r>
                        <a:rPr lang="es-MX" sz="900" dirty="0">
                          <a:effectLst/>
                        </a:rPr>
                        <a:t>EJERCICIO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SEGUIMIENTO Y ACCIONES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TOTAL DE OBSERVACIONES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NÚMERO DE OBSERVACIONES SOLVENTADAS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NÚMERO DE OBSERVACIONES PENDIENTES DE SOLVENTAR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OBSERVACIONES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570563">
                <a:tc>
                  <a:txBody>
                    <a:bodyPr/>
                    <a:lstStyle/>
                    <a:p>
                      <a:pPr algn="just">
                        <a:spcAft>
                          <a:spcPts val="0"/>
                        </a:spcAft>
                      </a:pPr>
                      <a:r>
                        <a:rPr lang="es-MX" sz="1100" dirty="0">
                          <a:effectLst/>
                        </a:rPr>
                        <a:t>Del </a:t>
                      </a:r>
                    </a:p>
                    <a:p>
                      <a:pPr algn="l">
                        <a:spcAft>
                          <a:spcPts val="0"/>
                        </a:spcAft>
                      </a:pPr>
                      <a:r>
                        <a:rPr lang="es-MX" sz="1100" dirty="0">
                          <a:effectLst/>
                        </a:rPr>
                        <a:t>a) 01/01/2014 al 31/12/2014 y eventos posteriores.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Aft>
                          <a:spcPts val="0"/>
                        </a:spcAft>
                      </a:pPr>
                      <a:r>
                        <a:rPr lang="es-MX" sz="1100" dirty="0">
                          <a:effectLst/>
                        </a:rPr>
                        <a:t>El pasado 12</a:t>
                      </a:r>
                      <a:r>
                        <a:rPr lang="es-MX" sz="1100" baseline="0" dirty="0">
                          <a:effectLst/>
                        </a:rPr>
                        <a:t> </a:t>
                      </a:r>
                      <a:r>
                        <a:rPr lang="es-MX" sz="1100" dirty="0">
                          <a:effectLst/>
                        </a:rPr>
                        <a:t>de agosto de 2015 se presentaron personal de la Contraloría para realizar la revisión de la auditoría</a:t>
                      </a:r>
                      <a:r>
                        <a:rPr lang="es-MX" sz="1100" baseline="0" dirty="0">
                          <a:effectLst/>
                        </a:rPr>
                        <a:t> del</a:t>
                      </a:r>
                      <a:r>
                        <a:rPr lang="es-MX" sz="1100" dirty="0">
                          <a:effectLst/>
                        </a:rPr>
                        <a:t> ejercicio</a:t>
                      </a:r>
                      <a:r>
                        <a:rPr lang="es-MX" sz="1100" baseline="0" dirty="0">
                          <a:effectLst/>
                        </a:rPr>
                        <a:t> </a:t>
                      </a:r>
                      <a:r>
                        <a:rPr lang="es-MX" sz="1100" dirty="0">
                          <a:effectLst/>
                        </a:rPr>
                        <a:t>2014 del ITS de La</a:t>
                      </a:r>
                      <a:r>
                        <a:rPr lang="es-MX" sz="1100" baseline="0" dirty="0">
                          <a:effectLst/>
                        </a:rPr>
                        <a:t> Huerta.</a:t>
                      </a:r>
                      <a:r>
                        <a:rPr lang="es-MX" sz="1100" dirty="0">
                          <a:effectLst/>
                        </a:rPr>
                        <a:t>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1100" dirty="0">
                          <a:effectLst/>
                        </a:rPr>
                        <a:t>0</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1100" dirty="0">
                          <a:effectLst/>
                        </a:rPr>
                        <a:t>- 0 -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1100" dirty="0">
                          <a:effectLst/>
                        </a:rPr>
                        <a:t>0</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Aft>
                          <a:spcPts val="0"/>
                        </a:spcAft>
                      </a:pPr>
                      <a:r>
                        <a:rPr lang="es-MX" sz="1100" dirty="0">
                          <a:effectLst/>
                        </a:rPr>
                        <a:t>A la fecha el ITS de La</a:t>
                      </a:r>
                      <a:r>
                        <a:rPr lang="es-MX" sz="1100" baseline="0" dirty="0">
                          <a:effectLst/>
                        </a:rPr>
                        <a:t> Huerta</a:t>
                      </a:r>
                      <a:r>
                        <a:rPr lang="es-MX" sz="1100" dirty="0">
                          <a:effectLst/>
                        </a:rPr>
                        <a:t> no ha recibido el informe de auditoría del ejercicio 2014. </a:t>
                      </a:r>
                    </a:p>
                    <a:p>
                      <a:pPr algn="just">
                        <a:spcAft>
                          <a:spcPts val="0"/>
                        </a:spcAft>
                      </a:pPr>
                      <a:r>
                        <a:rPr lang="es-MX" sz="1100" dirty="0">
                          <a:effectLst/>
                        </a:rPr>
                        <a:t>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5" name="Tabla 4"/>
          <p:cNvGraphicFramePr>
            <a:graphicFrameLocks noGrp="1"/>
          </p:cNvGraphicFramePr>
          <p:nvPr>
            <p:extLst/>
          </p:nvPr>
        </p:nvGraphicFramePr>
        <p:xfrm>
          <a:off x="575556" y="4149080"/>
          <a:ext cx="7992887" cy="2304256"/>
        </p:xfrm>
        <a:graphic>
          <a:graphicData uri="http://schemas.openxmlformats.org/drawingml/2006/table">
            <a:tbl>
              <a:tblPr>
                <a:tableStyleId>{9D7B26C5-4107-4FEC-AEDC-1716B250A1EF}</a:tableStyleId>
              </a:tblPr>
              <a:tblGrid>
                <a:gridCol w="122413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083302">
                  <a:extLst>
                    <a:ext uri="{9D8B030D-6E8A-4147-A177-3AD203B41FA5}">
                      <a16:colId xmlns:a16="http://schemas.microsoft.com/office/drawing/2014/main" val="20002"/>
                    </a:ext>
                  </a:extLst>
                </a:gridCol>
                <a:gridCol w="1142213">
                  <a:extLst>
                    <a:ext uri="{9D8B030D-6E8A-4147-A177-3AD203B41FA5}">
                      <a16:colId xmlns:a16="http://schemas.microsoft.com/office/drawing/2014/main" val="20003"/>
                    </a:ext>
                  </a:extLst>
                </a:gridCol>
                <a:gridCol w="1045178">
                  <a:extLst>
                    <a:ext uri="{9D8B030D-6E8A-4147-A177-3AD203B41FA5}">
                      <a16:colId xmlns:a16="http://schemas.microsoft.com/office/drawing/2014/main" val="20004"/>
                    </a:ext>
                  </a:extLst>
                </a:gridCol>
                <a:gridCol w="1625851">
                  <a:extLst>
                    <a:ext uri="{9D8B030D-6E8A-4147-A177-3AD203B41FA5}">
                      <a16:colId xmlns:a16="http://schemas.microsoft.com/office/drawing/2014/main" val="20005"/>
                    </a:ext>
                  </a:extLst>
                </a:gridCol>
              </a:tblGrid>
              <a:tr h="733693">
                <a:tc>
                  <a:txBody>
                    <a:bodyPr/>
                    <a:lstStyle/>
                    <a:p>
                      <a:pPr algn="ctr">
                        <a:spcAft>
                          <a:spcPts val="0"/>
                        </a:spcAft>
                      </a:pPr>
                      <a:r>
                        <a:rPr lang="es-MX" sz="900" dirty="0">
                          <a:effectLst/>
                        </a:rPr>
                        <a:t>EJERCICIO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SEGUIMIENTO Y ACCIONES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TOTAL DE OBSERVACIONES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NÚMERO DE OBSERVACIONES SOLVENTADAS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NÚMERO DE OBSERVACIONES PENDIENTES DE SOLVENTAR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900" dirty="0">
                          <a:effectLst/>
                        </a:rPr>
                        <a:t>OBSERVACIONES </a:t>
                      </a:r>
                      <a:endParaRPr lang="es-MX"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570563">
                <a:tc>
                  <a:txBody>
                    <a:bodyPr/>
                    <a:lstStyle/>
                    <a:p>
                      <a:pPr algn="just">
                        <a:spcAft>
                          <a:spcPts val="0"/>
                        </a:spcAft>
                      </a:pPr>
                      <a:r>
                        <a:rPr lang="es-MX" sz="1100" dirty="0">
                          <a:effectLst/>
                        </a:rPr>
                        <a:t>Del </a:t>
                      </a:r>
                    </a:p>
                    <a:p>
                      <a:pPr algn="l">
                        <a:spcAft>
                          <a:spcPts val="0"/>
                        </a:spcAft>
                      </a:pPr>
                      <a:r>
                        <a:rPr lang="es-MX" sz="1100" dirty="0">
                          <a:effectLst/>
                        </a:rPr>
                        <a:t>a) 01/01/2015 al 31/12/2015</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Aft>
                          <a:spcPts val="0"/>
                        </a:spcAft>
                      </a:pPr>
                      <a:r>
                        <a:rPr lang="es-MX" sz="1100" dirty="0">
                          <a:effectLst/>
                        </a:rPr>
                        <a:t>El pasado 27</a:t>
                      </a:r>
                      <a:r>
                        <a:rPr lang="es-MX" sz="1100" baseline="0" dirty="0">
                          <a:effectLst/>
                        </a:rPr>
                        <a:t> </a:t>
                      </a:r>
                      <a:r>
                        <a:rPr lang="es-MX" sz="1100" dirty="0">
                          <a:effectLst/>
                        </a:rPr>
                        <a:t>de</a:t>
                      </a:r>
                      <a:r>
                        <a:rPr lang="es-MX" sz="1100" baseline="0" dirty="0">
                          <a:effectLst/>
                        </a:rPr>
                        <a:t> junio </a:t>
                      </a:r>
                      <a:r>
                        <a:rPr lang="es-MX" sz="1100" dirty="0">
                          <a:effectLst/>
                        </a:rPr>
                        <a:t>de 2016 se presentaron personal de la Contraloría para realizar la revisión de la auditoría</a:t>
                      </a:r>
                      <a:r>
                        <a:rPr lang="es-MX" sz="1100" baseline="0" dirty="0">
                          <a:effectLst/>
                        </a:rPr>
                        <a:t> del</a:t>
                      </a:r>
                      <a:r>
                        <a:rPr lang="es-MX" sz="1100" dirty="0">
                          <a:effectLst/>
                        </a:rPr>
                        <a:t> ejercicio</a:t>
                      </a:r>
                      <a:r>
                        <a:rPr lang="es-MX" sz="1100" baseline="0" dirty="0">
                          <a:effectLst/>
                        </a:rPr>
                        <a:t> </a:t>
                      </a:r>
                      <a:r>
                        <a:rPr lang="es-MX" sz="1100" dirty="0">
                          <a:effectLst/>
                        </a:rPr>
                        <a:t>2015 del ITS de La</a:t>
                      </a:r>
                      <a:r>
                        <a:rPr lang="es-MX" sz="1100" baseline="0" dirty="0">
                          <a:effectLst/>
                        </a:rPr>
                        <a:t> Huerta.</a:t>
                      </a:r>
                      <a:r>
                        <a:rPr lang="es-MX" sz="1100" dirty="0">
                          <a:effectLst/>
                        </a:rPr>
                        <a:t>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1100" dirty="0">
                          <a:effectLst/>
                        </a:rPr>
                        <a:t>0</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1100" dirty="0">
                          <a:effectLst/>
                        </a:rPr>
                        <a:t>- 0 -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s-MX" sz="1100" dirty="0">
                          <a:effectLst/>
                        </a:rPr>
                        <a:t>0</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Aft>
                          <a:spcPts val="0"/>
                        </a:spcAft>
                      </a:pPr>
                      <a:r>
                        <a:rPr lang="es-MX" sz="1100" dirty="0">
                          <a:effectLst/>
                        </a:rPr>
                        <a:t>A la fecha el ITS de La</a:t>
                      </a:r>
                      <a:r>
                        <a:rPr lang="es-MX" sz="1100" baseline="0" dirty="0">
                          <a:effectLst/>
                        </a:rPr>
                        <a:t> Huerta</a:t>
                      </a:r>
                      <a:r>
                        <a:rPr lang="es-MX" sz="1100" dirty="0">
                          <a:effectLst/>
                        </a:rPr>
                        <a:t> no ha recibido el informe de auditoría del ejercicio 2015. </a:t>
                      </a:r>
                    </a:p>
                    <a:p>
                      <a:pPr algn="just">
                        <a:spcAft>
                          <a:spcPts val="0"/>
                        </a:spcAft>
                      </a:pPr>
                      <a:r>
                        <a:rPr lang="es-MX" sz="1100" dirty="0">
                          <a:effectLst/>
                        </a:rPr>
                        <a:t> </a:t>
                      </a:r>
                      <a:endParaRPr lang="es-MX"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2480298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401" y="2703078"/>
            <a:ext cx="9354803" cy="14127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CuadroTexto"/>
          <p:cNvSpPr txBox="1">
            <a:spLocks noChangeArrowheads="1"/>
          </p:cNvSpPr>
          <p:nvPr/>
        </p:nvSpPr>
        <p:spPr bwMode="auto">
          <a:xfrm>
            <a:off x="3707904" y="2897068"/>
            <a:ext cx="6152140" cy="1107996"/>
          </a:xfrm>
          <a:prstGeom prst="rect">
            <a:avLst/>
          </a:prstGeom>
          <a:noFill/>
          <a:ln w="9525">
            <a:noFill/>
            <a:miter lim="800000"/>
            <a:headEnd/>
            <a:tailEnd/>
          </a:ln>
        </p:spPr>
        <p:txBody>
          <a:bodyPr wrap="square">
            <a:spAutoFit/>
          </a:bodyPr>
          <a:lstStyle/>
          <a:p>
            <a:pPr>
              <a:spcAft>
                <a:spcPts val="0"/>
              </a:spcAft>
            </a:pPr>
            <a:r>
              <a:rPr lang="es-ES" sz="6600" b="1" dirty="0">
                <a:latin typeface="Arial" panose="020B0604020202020204" pitchFamily="34" charset="0"/>
                <a:cs typeface="Arial" panose="020B0604020202020204" pitchFamily="34" charset="0"/>
              </a:rPr>
              <a:t>VARIOS</a:t>
            </a:r>
            <a:endParaRPr lang="es-MX" sz="6600" dirty="0">
              <a:latin typeface="Arial" panose="020B0604020202020204" pitchFamily="34" charset="0"/>
              <a:cs typeface="Arial" panose="020B0604020202020204" pitchFamily="34" charset="0"/>
            </a:endParaRPr>
          </a:p>
        </p:txBody>
      </p:sp>
      <p:sp>
        <p:nvSpPr>
          <p:cNvPr id="5" name="2 CuadroTexto"/>
          <p:cNvSpPr txBox="1">
            <a:spLocks noChangeArrowheads="1"/>
          </p:cNvSpPr>
          <p:nvPr/>
        </p:nvSpPr>
        <p:spPr bwMode="auto">
          <a:xfrm>
            <a:off x="1665391" y="2852936"/>
            <a:ext cx="2186529" cy="1107996"/>
          </a:xfrm>
          <a:prstGeom prst="rect">
            <a:avLst/>
          </a:prstGeom>
          <a:noFill/>
          <a:ln w="9525">
            <a:noFill/>
            <a:miter lim="800000"/>
            <a:headEnd/>
            <a:tailEnd/>
          </a:ln>
        </p:spPr>
        <p:txBody>
          <a:bodyPr wrap="square">
            <a:spAutoFit/>
          </a:bodyPr>
          <a:lstStyle/>
          <a:p>
            <a:pPr>
              <a:spcAft>
                <a:spcPts val="0"/>
              </a:spcAft>
            </a:pPr>
            <a:r>
              <a:rPr lang="es-MX" sz="6600" b="1" dirty="0">
                <a:latin typeface="Arial" panose="020B0604020202020204" pitchFamily="34" charset="0"/>
                <a:cs typeface="Arial" panose="020B0604020202020204" pitchFamily="34" charset="0"/>
              </a:rPr>
              <a:t>5.4</a:t>
            </a:r>
            <a:endParaRPr lang="es-MX" sz="6600" dirty="0">
              <a:latin typeface="Arial" panose="020B0604020202020204" pitchFamily="34" charset="0"/>
              <a:cs typeface="Arial" panose="020B0604020202020204" pitchFamily="34" charset="0"/>
            </a:endParaRPr>
          </a:p>
        </p:txBody>
      </p:sp>
      <p:sp>
        <p:nvSpPr>
          <p:cNvPr id="6" name="Rectángulo 5"/>
          <p:cNvSpPr/>
          <p:nvPr/>
        </p:nvSpPr>
        <p:spPr>
          <a:xfrm flipH="1">
            <a:off x="3302145" y="2921168"/>
            <a:ext cx="45719" cy="101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202079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491880" y="3565229"/>
            <a:ext cx="2061783" cy="276999"/>
          </a:xfrm>
          <a:prstGeom prst="rect">
            <a:avLst/>
          </a:prstGeom>
        </p:spPr>
        <p:txBody>
          <a:bodyPr wrap="none">
            <a:spAutoFit/>
          </a:bodyPr>
          <a:lstStyle/>
          <a:p>
            <a:r>
              <a:rPr lang="es-MX" sz="1200" b="1" dirty="0">
                <a:solidFill>
                  <a:srgbClr val="000000"/>
                </a:solidFill>
                <a:latin typeface="Arial" panose="020B0604020202020204" pitchFamily="34" charset="0"/>
              </a:rPr>
              <a:t>BECAS CICLO 2016-2017 </a:t>
            </a:r>
            <a:endParaRPr lang="es-MX" sz="1200" dirty="0"/>
          </a:p>
        </p:txBody>
      </p:sp>
      <p:pic>
        <p:nvPicPr>
          <p:cNvPr id="17" name="Imagen 16"/>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76287" y="-11597"/>
            <a:ext cx="7591425" cy="1136342"/>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2639606469"/>
              </p:ext>
            </p:extLst>
          </p:nvPr>
        </p:nvGraphicFramePr>
        <p:xfrm>
          <a:off x="1259632" y="1268760"/>
          <a:ext cx="6667500" cy="2190750"/>
        </p:xfrm>
        <a:graphic>
          <a:graphicData uri="http://schemas.openxmlformats.org/drawingml/2006/table">
            <a:tbl>
              <a:tblPr/>
              <a:tblGrid>
                <a:gridCol w="2740590">
                  <a:extLst>
                    <a:ext uri="{9D8B030D-6E8A-4147-A177-3AD203B41FA5}">
                      <a16:colId xmlns:a16="http://schemas.microsoft.com/office/drawing/2014/main" val="1992347622"/>
                    </a:ext>
                  </a:extLst>
                </a:gridCol>
                <a:gridCol w="900842">
                  <a:extLst>
                    <a:ext uri="{9D8B030D-6E8A-4147-A177-3AD203B41FA5}">
                      <a16:colId xmlns:a16="http://schemas.microsoft.com/office/drawing/2014/main" val="89868775"/>
                    </a:ext>
                  </a:extLst>
                </a:gridCol>
                <a:gridCol w="1398843">
                  <a:extLst>
                    <a:ext uri="{9D8B030D-6E8A-4147-A177-3AD203B41FA5}">
                      <a16:colId xmlns:a16="http://schemas.microsoft.com/office/drawing/2014/main" val="1743189344"/>
                    </a:ext>
                  </a:extLst>
                </a:gridCol>
                <a:gridCol w="1627225">
                  <a:extLst>
                    <a:ext uri="{9D8B030D-6E8A-4147-A177-3AD203B41FA5}">
                      <a16:colId xmlns:a16="http://schemas.microsoft.com/office/drawing/2014/main" val="2023330521"/>
                    </a:ext>
                  </a:extLst>
                </a:gridCol>
              </a:tblGrid>
              <a:tr h="257175">
                <a:tc gridSpan="4">
                  <a:txBody>
                    <a:bodyPr/>
                    <a:lstStyle/>
                    <a:p>
                      <a:pPr algn="ctr" fontAlgn="b"/>
                      <a:r>
                        <a:rPr lang="es-MX" sz="1600" b="1" i="0" u="none" strike="noStrike" dirty="0">
                          <a:solidFill>
                            <a:srgbClr val="000000"/>
                          </a:solidFill>
                          <a:effectLst/>
                          <a:latin typeface="Arial" panose="020B0604020202020204" pitchFamily="34" charset="0"/>
                        </a:rPr>
                        <a:t> </a:t>
                      </a:r>
                      <a:r>
                        <a:rPr lang="es-MX" sz="1200" b="1" i="0" u="none" strike="noStrike" dirty="0">
                          <a:solidFill>
                            <a:srgbClr val="000000"/>
                          </a:solidFill>
                          <a:effectLst/>
                          <a:latin typeface="Arial" panose="020B0604020202020204" pitchFamily="34" charset="0"/>
                        </a:rPr>
                        <a:t>BECAS CICLO 2015-2016</a:t>
                      </a:r>
                      <a:r>
                        <a:rPr lang="es-MX" sz="16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12344283"/>
                  </a:ext>
                </a:extLst>
              </a:tr>
              <a:tr h="400050">
                <a:tc>
                  <a:txBody>
                    <a:bodyPr/>
                    <a:lstStyle/>
                    <a:p>
                      <a:pPr algn="ctr" fontAlgn="ctr"/>
                      <a:r>
                        <a:rPr lang="es-MX" sz="1000" b="1" i="0" u="none" strike="noStrike" dirty="0">
                          <a:solidFill>
                            <a:srgbClr val="000000"/>
                          </a:solidFill>
                          <a:effectLst/>
                          <a:latin typeface="Arial" panose="020B0604020202020204" pitchFamily="34" charset="0"/>
                        </a:rPr>
                        <a:t> TIPO DE BECA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000" b="1" i="0" u="none" strike="noStrike">
                          <a:solidFill>
                            <a:srgbClr val="000000"/>
                          </a:solidFill>
                          <a:effectLst/>
                          <a:latin typeface="Arial" panose="020B0604020202020204" pitchFamily="34" charset="0"/>
                        </a:rPr>
                        <a:t>NO. DE ALUMNOS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000" b="1" i="0" u="none" strike="noStrike">
                          <a:solidFill>
                            <a:srgbClr val="000000"/>
                          </a:solidFill>
                          <a:effectLst/>
                          <a:latin typeface="Arial" panose="020B0604020202020204" pitchFamily="34" charset="0"/>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000" b="1" i="0" u="none" strike="noStrike">
                          <a:solidFill>
                            <a:srgbClr val="000000"/>
                          </a:solidFill>
                          <a:effectLst/>
                          <a:latin typeface="Arial" panose="020B0604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816452"/>
                  </a:ext>
                </a:extLst>
              </a:tr>
              <a:tr h="190500">
                <a:tc>
                  <a:txBody>
                    <a:bodyPr/>
                    <a:lstStyle/>
                    <a:p>
                      <a:pPr algn="ctr" fontAlgn="ctr"/>
                      <a:r>
                        <a:rPr lang="es-MX" sz="1000" b="0" i="0" u="none" strike="noStrike" dirty="0">
                          <a:solidFill>
                            <a:srgbClr val="000000"/>
                          </a:solidFill>
                          <a:effectLst/>
                          <a:latin typeface="Arial" panose="020B0604020202020204" pitchFamily="34" charset="0"/>
                        </a:rPr>
                        <a:t> MANUTENCION-TRANSPORTE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$4,447,680.00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53.71%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147358"/>
                  </a:ext>
                </a:extLst>
              </a:tr>
              <a:tr h="190500">
                <a:tc>
                  <a:txBody>
                    <a:bodyPr/>
                    <a:lstStyle/>
                    <a:p>
                      <a:pPr algn="ctr" fontAlgn="ctr"/>
                      <a:r>
                        <a:rPr lang="es-MX" sz="1000" b="0" i="0" u="none" strike="noStrike">
                          <a:solidFill>
                            <a:srgbClr val="000000"/>
                          </a:solidFill>
                          <a:effectLst/>
                          <a:latin typeface="Arial" panose="020B0604020202020204" pitchFamily="34" charset="0"/>
                        </a:rPr>
                        <a:t> APROVECHAMIENTO ESCOLAR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$6,600.00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2866159"/>
                  </a:ext>
                </a:extLst>
              </a:tr>
              <a:tr h="190500">
                <a:tc>
                  <a:txBody>
                    <a:bodyPr/>
                    <a:lstStyle/>
                    <a:p>
                      <a:pPr algn="ctr" fontAlgn="ctr"/>
                      <a:r>
                        <a:rPr lang="es-MX" sz="1000" b="0" i="0" u="none" strike="noStrike">
                          <a:solidFill>
                            <a:srgbClr val="000000"/>
                          </a:solidFill>
                          <a:effectLst/>
                          <a:latin typeface="Arial" panose="020B0604020202020204" pitchFamily="34" charset="0"/>
                        </a:rPr>
                        <a:t> ALIMENTOS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$32,000.00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3989054"/>
                  </a:ext>
                </a:extLst>
              </a:tr>
              <a:tr h="190500">
                <a:tc>
                  <a:txBody>
                    <a:bodyPr/>
                    <a:lstStyle/>
                    <a:p>
                      <a:pPr algn="ctr" fontAlgn="ctr"/>
                      <a:r>
                        <a:rPr lang="es-MX" sz="1000" b="0" i="0" u="none" strike="noStrike">
                          <a:solidFill>
                            <a:srgbClr val="000000"/>
                          </a:solidFill>
                          <a:effectLst/>
                          <a:latin typeface="Arial" panose="020B0604020202020204" pitchFamily="34" charset="0"/>
                        </a:rPr>
                        <a:t> INSCRIPCIÓN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$5,400.00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841347"/>
                  </a:ext>
                </a:extLst>
              </a:tr>
              <a:tr h="190500">
                <a:tc>
                  <a:txBody>
                    <a:bodyPr/>
                    <a:lstStyle/>
                    <a:p>
                      <a:pPr algn="ctr" fontAlgn="ctr"/>
                      <a:r>
                        <a:rPr lang="es-MX" sz="1000" b="0" i="0" u="none" strike="noStrike">
                          <a:solidFill>
                            <a:srgbClr val="000000"/>
                          </a:solidFill>
                          <a:effectLst/>
                          <a:latin typeface="Arial" panose="020B0604020202020204" pitchFamily="34" charset="0"/>
                        </a:rPr>
                        <a:t> SERVICIO SOCIAL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5040277"/>
                  </a:ext>
                </a:extLst>
              </a:tr>
              <a:tr h="190500">
                <a:tc>
                  <a:txBody>
                    <a:bodyPr/>
                    <a:lstStyle/>
                    <a:p>
                      <a:pPr algn="ctr" fontAlgn="ctr"/>
                      <a:r>
                        <a:rPr lang="es-MX" sz="1000" b="0" i="0" u="none" strike="noStrike">
                          <a:solidFill>
                            <a:srgbClr val="000000"/>
                          </a:solidFill>
                          <a:effectLst/>
                          <a:latin typeface="Arial" panose="020B0604020202020204" pitchFamily="34" charset="0"/>
                        </a:rPr>
                        <a:t> TITULACIÓN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2338625"/>
                  </a:ext>
                </a:extLst>
              </a:tr>
              <a:tr h="190500">
                <a:tc>
                  <a:txBody>
                    <a:bodyPr/>
                    <a:lstStyle/>
                    <a:p>
                      <a:pPr algn="ctr" fontAlgn="ctr"/>
                      <a:r>
                        <a:rPr lang="es-MX" sz="1000" b="0" i="0" u="none" strike="noStrike">
                          <a:solidFill>
                            <a:srgbClr val="000000"/>
                          </a:solidFill>
                          <a:effectLst/>
                          <a:latin typeface="Arial" panose="020B0604020202020204" pitchFamily="34" charset="0"/>
                        </a:rPr>
                        <a:t> ORFANDAD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$30,000.00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2157775"/>
                  </a:ext>
                </a:extLst>
              </a:tr>
              <a:tr h="200025">
                <a:tc>
                  <a:txBody>
                    <a:bodyPr/>
                    <a:lstStyle/>
                    <a:p>
                      <a:pPr algn="ctr" fontAlgn="ctr"/>
                      <a:r>
                        <a:rPr lang="es-MX" sz="1000" b="1" i="0" u="none" strike="noStrike">
                          <a:solidFill>
                            <a:srgbClr val="000000"/>
                          </a:solidFill>
                          <a:effectLst/>
                          <a:latin typeface="Arial" panose="020B060402020202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FFFFFF"/>
                      </a:fgClr>
                      <a:bgClr>
                        <a:srgbClr val="D9D9D9"/>
                      </a:bgClr>
                    </a:pattFill>
                  </a:tcPr>
                </a:tc>
                <a:tc>
                  <a:txBody>
                    <a:bodyPr/>
                    <a:lstStyle/>
                    <a:p>
                      <a:pPr algn="ctr" fontAlgn="ctr"/>
                      <a:r>
                        <a:rPr lang="es-MX" sz="1000" b="1" i="0" u="none" strike="noStrike">
                          <a:solidFill>
                            <a:srgbClr val="000000"/>
                          </a:solidFill>
                          <a:effectLst/>
                          <a:latin typeface="Arial" panose="020B0604020202020204" pitchFamily="34" charset="0"/>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FFFFFF"/>
                      </a:fgClr>
                      <a:bgClr>
                        <a:srgbClr val="D9D9D9"/>
                      </a:bgClr>
                    </a:pattFill>
                  </a:tcPr>
                </a:tc>
                <a:tc>
                  <a:txBody>
                    <a:bodyPr/>
                    <a:lstStyle/>
                    <a:p>
                      <a:pPr algn="ctr" fontAlgn="ctr"/>
                      <a:r>
                        <a:rPr lang="es-MX" sz="1000" b="1" i="0" u="none" strike="noStrike">
                          <a:solidFill>
                            <a:srgbClr val="000000"/>
                          </a:solidFill>
                          <a:effectLst/>
                          <a:latin typeface="Arial" panose="020B0604020202020204" pitchFamily="34" charset="0"/>
                        </a:rPr>
                        <a:t>$4,533,680.00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FFFFFF"/>
                      </a:fgClr>
                      <a:bgClr>
                        <a:srgbClr val="D9D9D9"/>
                      </a:bgClr>
                    </a:pattFill>
                  </a:tcPr>
                </a:tc>
                <a:tc>
                  <a:txBody>
                    <a:bodyPr/>
                    <a:lstStyle/>
                    <a:p>
                      <a:pPr algn="ctr" fontAlgn="ctr"/>
                      <a:r>
                        <a:rPr lang="es-MX" sz="1000" b="1" i="0" u="none" strike="noStrike" dirty="0">
                          <a:solidFill>
                            <a:srgbClr val="000000"/>
                          </a:solidFill>
                          <a:effectLst/>
                          <a:latin typeface="Arial" panose="020B0604020202020204" pitchFamily="34" charset="0"/>
                        </a:rPr>
                        <a:t>58.22%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6747917"/>
                  </a:ext>
                </a:extLst>
              </a:tr>
            </a:tbl>
          </a:graphicData>
        </a:graphic>
      </p:graphicFrame>
      <p:sp>
        <p:nvSpPr>
          <p:cNvPr id="18" name="Rectángulo 17"/>
          <p:cNvSpPr/>
          <p:nvPr/>
        </p:nvSpPr>
        <p:spPr>
          <a:xfrm>
            <a:off x="179512" y="884620"/>
            <a:ext cx="8356036" cy="646331"/>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Comparativo de Becas</a:t>
            </a:r>
            <a:endParaRPr lang="es-ES"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graphicFrame>
        <p:nvGraphicFramePr>
          <p:cNvPr id="5" name="Tabla 4"/>
          <p:cNvGraphicFramePr>
            <a:graphicFrameLocks noGrp="1"/>
          </p:cNvGraphicFramePr>
          <p:nvPr>
            <p:extLst>
              <p:ext uri="{D42A27DB-BD31-4B8C-83A1-F6EECF244321}">
                <p14:modId xmlns:p14="http://schemas.microsoft.com/office/powerpoint/2010/main" val="3110218363"/>
              </p:ext>
            </p:extLst>
          </p:nvPr>
        </p:nvGraphicFramePr>
        <p:xfrm>
          <a:off x="943979" y="3956035"/>
          <a:ext cx="7228421" cy="2672745"/>
        </p:xfrm>
        <a:graphic>
          <a:graphicData uri="http://schemas.openxmlformats.org/drawingml/2006/table">
            <a:tbl>
              <a:tblPr/>
              <a:tblGrid>
                <a:gridCol w="2971149">
                  <a:extLst>
                    <a:ext uri="{9D8B030D-6E8A-4147-A177-3AD203B41FA5}">
                      <a16:colId xmlns:a16="http://schemas.microsoft.com/office/drawing/2014/main" val="4125815438"/>
                    </a:ext>
                  </a:extLst>
                </a:gridCol>
                <a:gridCol w="976627">
                  <a:extLst>
                    <a:ext uri="{9D8B030D-6E8A-4147-A177-3AD203B41FA5}">
                      <a16:colId xmlns:a16="http://schemas.microsoft.com/office/drawing/2014/main" val="2627119402"/>
                    </a:ext>
                  </a:extLst>
                </a:gridCol>
                <a:gridCol w="1516524">
                  <a:extLst>
                    <a:ext uri="{9D8B030D-6E8A-4147-A177-3AD203B41FA5}">
                      <a16:colId xmlns:a16="http://schemas.microsoft.com/office/drawing/2014/main" val="2322389051"/>
                    </a:ext>
                  </a:extLst>
                </a:gridCol>
                <a:gridCol w="1764121">
                  <a:extLst>
                    <a:ext uri="{9D8B030D-6E8A-4147-A177-3AD203B41FA5}">
                      <a16:colId xmlns:a16="http://schemas.microsoft.com/office/drawing/2014/main" val="610268848"/>
                    </a:ext>
                  </a:extLst>
                </a:gridCol>
              </a:tblGrid>
              <a:tr h="301980">
                <a:tc>
                  <a:txBody>
                    <a:bodyPr/>
                    <a:lstStyle/>
                    <a:p>
                      <a:pPr algn="ctr" fontAlgn="ctr"/>
                      <a:r>
                        <a:rPr lang="es-MX" sz="1000" b="1" i="0" u="none" strike="noStrike" dirty="0">
                          <a:solidFill>
                            <a:srgbClr val="000000"/>
                          </a:solidFill>
                          <a:effectLst/>
                          <a:latin typeface="Arial" panose="020B0604020202020204" pitchFamily="34" charset="0"/>
                        </a:rPr>
                        <a:t>  TIPO DE BECA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000" b="1" i="0" u="none" strike="noStrike" dirty="0">
                          <a:solidFill>
                            <a:srgbClr val="000000"/>
                          </a:solidFill>
                          <a:effectLst/>
                          <a:latin typeface="Arial" panose="020B0604020202020204" pitchFamily="34" charset="0"/>
                        </a:rPr>
                        <a:t>NO. DE ALUMNOS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000" b="1" i="0" u="none" strike="noStrike">
                          <a:solidFill>
                            <a:srgbClr val="000000"/>
                          </a:solidFill>
                          <a:effectLst/>
                          <a:latin typeface="Arial" panose="020B0604020202020204" pitchFamily="34" charset="0"/>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000" b="1" i="0" u="none" strike="noStrike">
                          <a:solidFill>
                            <a:srgbClr val="000000"/>
                          </a:solidFill>
                          <a:effectLst/>
                          <a:latin typeface="Arial" panose="020B060402020202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5517599"/>
                  </a:ext>
                </a:extLst>
              </a:tr>
              <a:tr h="154822">
                <a:tc>
                  <a:txBody>
                    <a:bodyPr/>
                    <a:lstStyle/>
                    <a:p>
                      <a:pPr algn="ctr" fontAlgn="ctr"/>
                      <a:r>
                        <a:rPr lang="es-MX" sz="1000" b="0" i="0" u="none" strike="noStrike" dirty="0">
                          <a:solidFill>
                            <a:srgbClr val="000000"/>
                          </a:solidFill>
                          <a:effectLst/>
                          <a:latin typeface="Arial" panose="020B0604020202020204" pitchFamily="34" charset="0"/>
                        </a:rPr>
                        <a:t> MANUTENCION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$4,496,400.00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1000" b="0" i="0" u="none" strike="noStrike">
                          <a:solidFill>
                            <a:srgbClr val="000000"/>
                          </a:solidFill>
                          <a:effectLst/>
                          <a:latin typeface="Arial" panose="020B0604020202020204" pitchFamily="34" charset="0"/>
                        </a:rPr>
                        <a:t>67.26%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9416486"/>
                  </a:ext>
                </a:extLst>
              </a:tr>
              <a:tr h="154822">
                <a:tc>
                  <a:txBody>
                    <a:bodyPr/>
                    <a:lstStyle/>
                    <a:p>
                      <a:pPr algn="ctr" fontAlgn="ctr"/>
                      <a:r>
                        <a:rPr lang="es-MX" sz="1000" b="0" i="0" u="none" strike="noStrike" dirty="0">
                          <a:solidFill>
                            <a:srgbClr val="000000"/>
                          </a:solidFill>
                          <a:effectLst/>
                          <a:latin typeface="Arial" panose="020B0604020202020204" pitchFamily="34" charset="0"/>
                        </a:rPr>
                        <a:t> APOYA TU TRANSPORTE JALISCO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$300,000.00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1395956908"/>
                  </a:ext>
                </a:extLst>
              </a:tr>
              <a:tr h="596295">
                <a:tc>
                  <a:txBody>
                    <a:bodyPr/>
                    <a:lstStyle/>
                    <a:p>
                      <a:pPr algn="ctr" fontAlgn="ctr"/>
                      <a:r>
                        <a:rPr lang="es-MX" sz="1000" b="0" i="0" u="none" strike="noStrike" dirty="0">
                          <a:solidFill>
                            <a:srgbClr val="000000"/>
                          </a:solidFill>
                          <a:effectLst/>
                          <a:latin typeface="Arial" panose="020B0604020202020204" pitchFamily="34" charset="0"/>
                        </a:rPr>
                        <a:t> BECA O APOYO PARA RESIDENCIAS PROFESIONALES QUE CONDUZCAN A LA TITULACION EN INSTITUTOS TECNOLOGICOS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$414,000.00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extLst>
                  <a:ext uri="{0D108BD9-81ED-4DB2-BD59-A6C34878D82A}">
                    <a16:rowId xmlns:a16="http://schemas.microsoft.com/office/drawing/2014/main" val="2990026272"/>
                  </a:ext>
                </a:extLst>
              </a:tr>
              <a:tr h="301980">
                <a:tc>
                  <a:txBody>
                    <a:bodyPr/>
                    <a:lstStyle/>
                    <a:p>
                      <a:pPr algn="ctr" fontAlgn="ctr"/>
                      <a:r>
                        <a:rPr lang="es-MX" sz="1000" b="0" i="0" u="none" strike="noStrike" dirty="0">
                          <a:solidFill>
                            <a:srgbClr val="000000"/>
                          </a:solidFill>
                          <a:effectLst/>
                          <a:latin typeface="Arial" panose="020B0604020202020204" pitchFamily="34" charset="0"/>
                        </a:rPr>
                        <a:t> BECA DE EXCELENCIA PARA LA EDUCACION SUPERIOR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9528737"/>
                  </a:ext>
                </a:extLst>
              </a:tr>
              <a:tr h="301980">
                <a:tc>
                  <a:txBody>
                    <a:bodyPr/>
                    <a:lstStyle/>
                    <a:p>
                      <a:pPr algn="ctr" fontAlgn="ctr"/>
                      <a:r>
                        <a:rPr lang="es-MX" sz="1000" b="0" i="0" u="none" strike="noStrike">
                          <a:solidFill>
                            <a:srgbClr val="000000"/>
                          </a:solidFill>
                          <a:effectLst/>
                          <a:latin typeface="Arial" panose="020B0604020202020204" pitchFamily="34" charset="0"/>
                        </a:rPr>
                        <a:t> BECA INICIA TU CARRERA SEP-PROSPERA OCCIDENTE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$308,000.00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8511628"/>
                  </a:ext>
                </a:extLst>
              </a:tr>
              <a:tr h="154822">
                <a:tc>
                  <a:txBody>
                    <a:bodyPr/>
                    <a:lstStyle/>
                    <a:p>
                      <a:pPr algn="ctr" fontAlgn="ctr"/>
                      <a:r>
                        <a:rPr lang="es-MX" sz="1000" b="0" i="0" u="none" strike="noStrike">
                          <a:solidFill>
                            <a:srgbClr val="000000"/>
                          </a:solidFill>
                          <a:effectLst/>
                          <a:latin typeface="Arial" panose="020B0604020202020204" pitchFamily="34" charset="0"/>
                        </a:rPr>
                        <a:t> ALIMENTOS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$32,000.00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6180272"/>
                  </a:ext>
                </a:extLst>
              </a:tr>
              <a:tr h="154822">
                <a:tc>
                  <a:txBody>
                    <a:bodyPr/>
                    <a:lstStyle/>
                    <a:p>
                      <a:pPr algn="ctr" fontAlgn="ctr"/>
                      <a:r>
                        <a:rPr lang="es-MX" sz="1000" b="0" i="0" u="none" strike="noStrike">
                          <a:solidFill>
                            <a:srgbClr val="000000"/>
                          </a:solidFill>
                          <a:effectLst/>
                          <a:latin typeface="Arial" panose="020B0604020202020204" pitchFamily="34" charset="0"/>
                        </a:rPr>
                        <a:t> INSCRIPCIÓN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$5,760.00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8978480"/>
                  </a:ext>
                </a:extLst>
              </a:tr>
              <a:tr h="154822">
                <a:tc>
                  <a:txBody>
                    <a:bodyPr/>
                    <a:lstStyle/>
                    <a:p>
                      <a:pPr algn="ctr" fontAlgn="ctr"/>
                      <a:r>
                        <a:rPr lang="es-MX" sz="1000" b="0" i="0" u="none" strike="noStrike">
                          <a:solidFill>
                            <a:srgbClr val="000000"/>
                          </a:solidFill>
                          <a:effectLst/>
                          <a:latin typeface="Arial" panose="020B0604020202020204" pitchFamily="34" charset="0"/>
                        </a:rPr>
                        <a:t> APROVECHAMIENTO ESCOLAR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$7,200.00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081007"/>
                  </a:ext>
                </a:extLst>
              </a:tr>
              <a:tr h="154822">
                <a:tc>
                  <a:txBody>
                    <a:bodyPr/>
                    <a:lstStyle/>
                    <a:p>
                      <a:pPr algn="ctr" fontAlgn="ctr"/>
                      <a:r>
                        <a:rPr lang="es-MX" sz="1000" b="0" i="0" u="none" strike="noStrike">
                          <a:solidFill>
                            <a:srgbClr val="000000"/>
                          </a:solidFill>
                          <a:effectLst/>
                          <a:latin typeface="Arial" panose="020B0604020202020204" pitchFamily="34" charset="0"/>
                        </a:rPr>
                        <a:t> EDUCO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$40,320.00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933930"/>
                  </a:ext>
                </a:extLst>
              </a:tr>
              <a:tr h="154822">
                <a:tc>
                  <a:txBody>
                    <a:bodyPr/>
                    <a:lstStyle/>
                    <a:p>
                      <a:pPr algn="ctr" fontAlgn="ctr"/>
                      <a:r>
                        <a:rPr lang="es-MX" sz="1000" b="1" i="0" u="none" strike="noStrike">
                          <a:solidFill>
                            <a:srgbClr val="000000"/>
                          </a:solidFill>
                          <a:effectLst/>
                          <a:latin typeface="Arial" panose="020B060402020202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FFFFFF"/>
                      </a:fgClr>
                      <a:bgClr>
                        <a:srgbClr val="D9D9D9"/>
                      </a:bgClr>
                    </a:pattFill>
                  </a:tcPr>
                </a:tc>
                <a:tc>
                  <a:txBody>
                    <a:bodyPr/>
                    <a:lstStyle/>
                    <a:p>
                      <a:pPr algn="ctr" fontAlgn="ctr"/>
                      <a:r>
                        <a:rPr lang="es-MX" sz="1000" b="1" i="0" u="none" strike="noStrike" dirty="0">
                          <a:solidFill>
                            <a:srgbClr val="000000"/>
                          </a:solidFill>
                          <a:effectLst/>
                          <a:latin typeface="Arial" panose="020B0604020202020204" pitchFamily="34" charset="0"/>
                        </a:rPr>
                        <a:t>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FFFFFF"/>
                      </a:fgClr>
                      <a:bgClr>
                        <a:srgbClr val="D9D9D9"/>
                      </a:bgClr>
                    </a:pattFill>
                  </a:tcPr>
                </a:tc>
                <a:tc>
                  <a:txBody>
                    <a:bodyPr/>
                    <a:lstStyle/>
                    <a:p>
                      <a:pPr algn="ctr" fontAlgn="ctr"/>
                      <a:r>
                        <a:rPr lang="es-MX" sz="1000" b="1" i="0" u="none" strike="noStrike">
                          <a:solidFill>
                            <a:srgbClr val="000000"/>
                          </a:solidFill>
                          <a:effectLst/>
                          <a:latin typeface="Arial" panose="020B0604020202020204" pitchFamily="34" charset="0"/>
                        </a:rPr>
                        <a:t>$5,524,400.00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FFFFFF"/>
                      </a:fgClr>
                      <a:bgClr>
                        <a:srgbClr val="D9D9D9"/>
                      </a:bgClr>
                    </a:pattFill>
                  </a:tcPr>
                </a:tc>
                <a:tc>
                  <a:txBody>
                    <a:bodyPr/>
                    <a:lstStyle/>
                    <a:p>
                      <a:pPr algn="ctr" fontAlgn="ctr"/>
                      <a:r>
                        <a:rPr lang="es-MX" sz="1000" b="1" i="0" u="none" strike="noStrike" dirty="0">
                          <a:solidFill>
                            <a:srgbClr val="000000"/>
                          </a:solidFill>
                          <a:effectLst/>
                          <a:latin typeface="Arial" panose="020B0604020202020204" pitchFamily="34" charset="0"/>
                        </a:rPr>
                        <a:t>79.79%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1080404"/>
                  </a:ext>
                </a:extLst>
              </a:tr>
            </a:tbl>
          </a:graphicData>
        </a:graphic>
      </p:graphicFrame>
    </p:spTree>
    <p:extLst>
      <p:ext uri="{BB962C8B-B14F-4D97-AF65-F5344CB8AC3E}">
        <p14:creationId xmlns:p14="http://schemas.microsoft.com/office/powerpoint/2010/main" val="124325685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2108271613"/>
              </p:ext>
            </p:extLst>
          </p:nvPr>
        </p:nvGraphicFramePr>
        <p:xfrm>
          <a:off x="899594" y="1340768"/>
          <a:ext cx="7344811" cy="4819913"/>
        </p:xfrm>
        <a:graphic>
          <a:graphicData uri="http://schemas.openxmlformats.org/drawingml/2006/table">
            <a:tbl>
              <a:tblPr/>
              <a:tblGrid>
                <a:gridCol w="983947">
                  <a:extLst>
                    <a:ext uri="{9D8B030D-6E8A-4147-A177-3AD203B41FA5}">
                      <a16:colId xmlns:a16="http://schemas.microsoft.com/office/drawing/2014/main" val="20000"/>
                    </a:ext>
                  </a:extLst>
                </a:gridCol>
                <a:gridCol w="795108">
                  <a:extLst>
                    <a:ext uri="{9D8B030D-6E8A-4147-A177-3AD203B41FA5}">
                      <a16:colId xmlns:a16="http://schemas.microsoft.com/office/drawing/2014/main" val="20001"/>
                    </a:ext>
                  </a:extLst>
                </a:gridCol>
                <a:gridCol w="795108">
                  <a:extLst>
                    <a:ext uri="{9D8B030D-6E8A-4147-A177-3AD203B41FA5}">
                      <a16:colId xmlns:a16="http://schemas.microsoft.com/office/drawing/2014/main" val="20002"/>
                    </a:ext>
                  </a:extLst>
                </a:gridCol>
                <a:gridCol w="795108">
                  <a:extLst>
                    <a:ext uri="{9D8B030D-6E8A-4147-A177-3AD203B41FA5}">
                      <a16:colId xmlns:a16="http://schemas.microsoft.com/office/drawing/2014/main" val="20003"/>
                    </a:ext>
                  </a:extLst>
                </a:gridCol>
                <a:gridCol w="795108">
                  <a:extLst>
                    <a:ext uri="{9D8B030D-6E8A-4147-A177-3AD203B41FA5}">
                      <a16:colId xmlns:a16="http://schemas.microsoft.com/office/drawing/2014/main" val="20004"/>
                    </a:ext>
                  </a:extLst>
                </a:gridCol>
                <a:gridCol w="795108">
                  <a:extLst>
                    <a:ext uri="{9D8B030D-6E8A-4147-A177-3AD203B41FA5}">
                      <a16:colId xmlns:a16="http://schemas.microsoft.com/office/drawing/2014/main" val="20005"/>
                    </a:ext>
                  </a:extLst>
                </a:gridCol>
                <a:gridCol w="795108">
                  <a:extLst>
                    <a:ext uri="{9D8B030D-6E8A-4147-A177-3AD203B41FA5}">
                      <a16:colId xmlns:a16="http://schemas.microsoft.com/office/drawing/2014/main" val="20006"/>
                    </a:ext>
                  </a:extLst>
                </a:gridCol>
                <a:gridCol w="795108">
                  <a:extLst>
                    <a:ext uri="{9D8B030D-6E8A-4147-A177-3AD203B41FA5}">
                      <a16:colId xmlns:a16="http://schemas.microsoft.com/office/drawing/2014/main" val="20007"/>
                    </a:ext>
                  </a:extLst>
                </a:gridCol>
                <a:gridCol w="795108">
                  <a:extLst>
                    <a:ext uri="{9D8B030D-6E8A-4147-A177-3AD203B41FA5}">
                      <a16:colId xmlns:a16="http://schemas.microsoft.com/office/drawing/2014/main" val="20008"/>
                    </a:ext>
                  </a:extLst>
                </a:gridCol>
              </a:tblGrid>
              <a:tr h="197393">
                <a:tc gridSpan="9">
                  <a:txBody>
                    <a:bodyPr/>
                    <a:lstStyle/>
                    <a:p>
                      <a:pPr algn="ctr" rtl="0" fontAlgn="ctr"/>
                      <a:r>
                        <a:rPr lang="es-MX" sz="800" b="1" i="0" u="none" strike="noStrike" dirty="0">
                          <a:solidFill>
                            <a:srgbClr val="000000"/>
                          </a:solidFill>
                          <a:effectLst/>
                          <a:latin typeface="Arial" panose="020B0604020202020204" pitchFamily="34" charset="0"/>
                        </a:rPr>
                        <a:t>XXIII SEMANA NACIONAL DE CIENCIA Y TECNOLOGIA 2016</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07263">
                <a:tc gridSpan="9">
                  <a:txBody>
                    <a:bodyPr/>
                    <a:lstStyle/>
                    <a:p>
                      <a:pPr algn="ctr" rtl="0" fontAlgn="ctr"/>
                      <a:r>
                        <a:rPr lang="es-MX" sz="800" b="1" i="0" u="none" strike="noStrike" dirty="0">
                          <a:solidFill>
                            <a:srgbClr val="000000"/>
                          </a:solidFill>
                          <a:effectLst/>
                          <a:latin typeface="Arial" panose="020B0604020202020204" pitchFamily="34" charset="0"/>
                        </a:rPr>
                        <a:t>“CAMBIO CLIMATICO:</a:t>
                      </a:r>
                      <a:r>
                        <a:rPr lang="es-MX" sz="800" b="1" i="0" u="none" strike="noStrike" baseline="0" dirty="0">
                          <a:solidFill>
                            <a:srgbClr val="000000"/>
                          </a:solidFill>
                          <a:effectLst/>
                          <a:latin typeface="Arial" panose="020B0604020202020204" pitchFamily="34" charset="0"/>
                        </a:rPr>
                        <a:t> PIENSA GLOBALMENTE, ACTUA LOCALMENTE</a:t>
                      </a:r>
                      <a:r>
                        <a:rPr lang="es-MX" sz="800" b="1" i="0" u="none" strike="noStrike" dirty="0">
                          <a:solidFill>
                            <a:srgbClr val="000000"/>
                          </a:solidFill>
                          <a:effectLst/>
                          <a:latin typeface="Arial" panose="020B0604020202020204" pitchFamily="34" charset="0"/>
                        </a:rPr>
                        <a:t>”</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99999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07263">
                <a:tc gridSpan="9">
                  <a:txBody>
                    <a:bodyPr/>
                    <a:lstStyle/>
                    <a:p>
                      <a:pPr algn="ctr" rtl="0" fontAlgn="ctr"/>
                      <a:r>
                        <a:rPr lang="es-MX" sz="800" b="1" i="0" u="none" strike="noStrike" dirty="0">
                          <a:solidFill>
                            <a:srgbClr val="000000"/>
                          </a:solidFill>
                          <a:effectLst/>
                          <a:latin typeface="Arial" panose="020B0604020202020204" pitchFamily="34" charset="0"/>
                        </a:rPr>
                        <a:t>RESUMEN DE ACTIVIDADES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315829">
                <a:tc gridSpan="2">
                  <a:txBody>
                    <a:bodyPr/>
                    <a:lstStyle/>
                    <a:p>
                      <a:pPr algn="ctr" rtl="0" fontAlgn="ctr"/>
                      <a:r>
                        <a:rPr lang="es-MX" sz="800" b="1" i="0" u="none" strike="noStrike" dirty="0">
                          <a:solidFill>
                            <a:srgbClr val="000000"/>
                          </a:solidFill>
                          <a:effectLst/>
                          <a:latin typeface="Arial" panose="020B0604020202020204" pitchFamily="34" charset="0"/>
                        </a:rPr>
                        <a:t>MUNICIPIOS PARTICIPANTES: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gridSpan="7">
                  <a:txBody>
                    <a:bodyPr/>
                    <a:lstStyle/>
                    <a:p>
                      <a:pPr algn="ctr" rtl="0" fontAlgn="ctr"/>
                      <a:r>
                        <a:rPr lang="es-MX" sz="800" b="0" i="0" u="none" strike="noStrike">
                          <a:solidFill>
                            <a:srgbClr val="000000"/>
                          </a:solidFill>
                          <a:effectLst/>
                          <a:latin typeface="Arial" panose="020B0604020202020204" pitchFamily="34" charset="0"/>
                        </a:rPr>
                        <a:t>La Huerta, Cihuatlán, Casimiro Castillo, Villa Purificación, Cuautitlán de García Barragán y Tomatlán</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207263">
                <a:tc>
                  <a:txBody>
                    <a:bodyPr/>
                    <a:lstStyle/>
                    <a:p>
                      <a:pPr algn="ctr" rtl="0" fontAlgn="ctr"/>
                      <a:r>
                        <a:rPr lang="es-MX" sz="700" b="1" i="0" u="none" strike="noStrike" dirty="0">
                          <a:solidFill>
                            <a:srgbClr val="000000"/>
                          </a:solidFill>
                          <a:effectLst/>
                          <a:latin typeface="Arial" panose="020B0604020202020204" pitchFamily="34" charset="0"/>
                        </a:rPr>
                        <a:t>ESTADO:</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700" b="1" i="0" u="none" strike="noStrike" dirty="0">
                          <a:solidFill>
                            <a:srgbClr val="000000"/>
                          </a:solidFill>
                          <a:effectLst/>
                          <a:latin typeface="Arial" panose="020B0604020202020204" pitchFamily="34" charset="0"/>
                        </a:rPr>
                        <a:t>JALISCO</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700" b="1" i="0" u="none" strike="noStrike" dirty="0">
                          <a:solidFill>
                            <a:srgbClr val="000000"/>
                          </a:solidFill>
                          <a:effectLst/>
                          <a:latin typeface="Arial" panose="020B0604020202020204" pitchFamily="34" charset="0"/>
                        </a:rPr>
                        <a:t>INSTITUCIÓN:</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gridSpan="6">
                  <a:txBody>
                    <a:bodyPr/>
                    <a:lstStyle/>
                    <a:p>
                      <a:pPr algn="ctr" rtl="0" fontAlgn="ctr"/>
                      <a:r>
                        <a:rPr lang="es-MX" sz="700" b="1" i="0" u="none" strike="noStrike" dirty="0">
                          <a:solidFill>
                            <a:srgbClr val="000000"/>
                          </a:solidFill>
                          <a:effectLst/>
                          <a:latin typeface="Arial" panose="020B0604020202020204" pitchFamily="34" charset="0"/>
                        </a:rPr>
                        <a:t>INSTITUTO TECNOLÓGICO SUPERIOR DE LA HUERTA</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207263">
                <a:tc rowSpan="2">
                  <a:txBody>
                    <a:bodyPr/>
                    <a:lstStyle/>
                    <a:p>
                      <a:pPr algn="ctr" rtl="0" fontAlgn="ctr"/>
                      <a:r>
                        <a:rPr lang="es-MX" sz="800" b="1" i="0" u="none" strike="noStrike" dirty="0">
                          <a:solidFill>
                            <a:srgbClr val="000000"/>
                          </a:solidFill>
                          <a:effectLst/>
                          <a:latin typeface="Arial" panose="020B0604020202020204" pitchFamily="34" charset="0"/>
                        </a:rPr>
                        <a:t>NOMBRE DE LA ACTIVIDAD*</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gridSpan="2">
                  <a:txBody>
                    <a:bodyPr/>
                    <a:lstStyle/>
                    <a:p>
                      <a:pPr algn="ctr" rtl="0" fontAlgn="ctr"/>
                      <a:r>
                        <a:rPr lang="es-MX" sz="800" b="1" i="0" u="none" strike="noStrike" dirty="0">
                          <a:solidFill>
                            <a:srgbClr val="000000"/>
                          </a:solidFill>
                          <a:effectLst/>
                          <a:latin typeface="Arial" panose="020B0604020202020204" pitchFamily="34" charset="0"/>
                        </a:rPr>
                        <a:t>Nº de Actividades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gridSpan="6">
                  <a:txBody>
                    <a:bodyPr/>
                    <a:lstStyle/>
                    <a:p>
                      <a:pPr algn="ctr" rtl="0" fontAlgn="ctr"/>
                      <a:r>
                        <a:rPr lang="es-MX" sz="800" b="0" i="0" u="none" strike="noStrike">
                          <a:solidFill>
                            <a:srgbClr val="000000"/>
                          </a:solidFill>
                          <a:effectLst/>
                          <a:latin typeface="Arial" panose="020B0604020202020204" pitchFamily="34" charset="0"/>
                        </a:rPr>
                        <a:t>Nº de Asistentes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325700">
                <a:tc vMerge="1">
                  <a:txBody>
                    <a:bodyPr/>
                    <a:lstStyle/>
                    <a:p>
                      <a:endParaRPr lang="es-MX"/>
                    </a:p>
                  </a:txBody>
                  <a:tcPr/>
                </a:tc>
                <a:tc>
                  <a:txBody>
                    <a:bodyPr/>
                    <a:lstStyle/>
                    <a:p>
                      <a:pPr algn="ctr" rtl="0" fontAlgn="ctr"/>
                      <a:r>
                        <a:rPr lang="es-MX" sz="800" b="1" i="0" u="none" strike="noStrike" dirty="0">
                          <a:solidFill>
                            <a:srgbClr val="000000"/>
                          </a:solidFill>
                          <a:effectLst/>
                          <a:latin typeface="Arial" panose="020B0604020202020204" pitchFamily="34" charset="0"/>
                        </a:rPr>
                        <a:t>Programadas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Realizadas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Primarias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Secundarias</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Bachillerato o equivalente</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Educación Superior</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Público en General</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panose="020B0604020202020204" pitchFamily="34" charset="0"/>
                        </a:rPr>
                        <a:t>Total</a:t>
                      </a:r>
                    </a:p>
                  </a:txBody>
                  <a:tcPr marL="8498" marR="8498" marT="8498"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6"/>
                  </a:ext>
                </a:extLst>
              </a:tr>
              <a:tr h="305960">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INAUGURACIÓN</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60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58</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0</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520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40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678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7"/>
                  </a:ext>
                </a:extLst>
              </a:tr>
              <a:tr h="207263">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RALLY</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57</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57</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8"/>
                  </a:ext>
                </a:extLst>
              </a:tr>
              <a:tr h="339083">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CONFERENCIAS Y TALLERES</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48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312</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75</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775</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1281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9"/>
                  </a:ext>
                </a:extLst>
              </a:tr>
              <a:tr h="207263">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MESA REDONDA</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1</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35</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9</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44</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0"/>
                  </a:ext>
                </a:extLst>
              </a:tr>
              <a:tr h="305960">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EVENTOS CULTURALES</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0</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0</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1"/>
                  </a:ext>
                </a:extLst>
              </a:tr>
              <a:tr h="454004">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EXPOSICIÓN DE PROYECTOS</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55</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55</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25</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48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327</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180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618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2"/>
                  </a:ext>
                </a:extLst>
              </a:tr>
              <a:tr h="207263">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FOROS</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70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70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3"/>
                  </a:ext>
                </a:extLst>
              </a:tr>
              <a:tr h="305960">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CARAVANA DE LA CIENCIA</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203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203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4"/>
                  </a:ext>
                </a:extLst>
              </a:tr>
              <a:tr h="305960">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ActivaTEC con la Ciencia</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260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380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316</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956</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5"/>
                  </a:ext>
                </a:extLst>
              </a:tr>
              <a:tr h="305960">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CLAUSURA</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46</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38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298</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180</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a:solidFill>
                            <a:srgbClr val="383838"/>
                          </a:solidFill>
                          <a:effectLst/>
                          <a:latin typeface="Verdana" panose="020B0604030504040204" pitchFamily="34" charset="0"/>
                          <a:ea typeface="Calibri" panose="020F0502020204030204" pitchFamily="34" charset="0"/>
                        </a:rPr>
                        <a:t>582</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6"/>
                  </a:ext>
                </a:extLst>
              </a:tr>
              <a:tr h="207263">
                <a:tc>
                  <a:txBody>
                    <a:bodyPr/>
                    <a:lstStyle/>
                    <a:p>
                      <a:pPr algn="ctr">
                        <a:lnSpc>
                          <a:spcPct val="115000"/>
                        </a:lnSpc>
                        <a:spcAft>
                          <a:spcPts val="0"/>
                        </a:spcAft>
                      </a:pPr>
                      <a:r>
                        <a:rPr lang="es-MX" sz="800" b="1">
                          <a:solidFill>
                            <a:srgbClr val="383838"/>
                          </a:solidFill>
                          <a:effectLst/>
                          <a:latin typeface="Verdana" panose="020B0604030504040204" pitchFamily="34" charset="0"/>
                          <a:ea typeface="Calibri" panose="020F0502020204030204" pitchFamily="34" charset="0"/>
                        </a:rPr>
                        <a:t>TOTAL</a:t>
                      </a:r>
                      <a:endParaRPr lang="es-MX" sz="80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107</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101</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153</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464</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614</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2462</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745</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15000"/>
                        </a:lnSpc>
                        <a:spcAft>
                          <a:spcPts val="0"/>
                        </a:spcAft>
                      </a:pPr>
                      <a:r>
                        <a:rPr lang="es-MX" sz="800" dirty="0">
                          <a:solidFill>
                            <a:srgbClr val="383838"/>
                          </a:solidFill>
                          <a:effectLst/>
                          <a:latin typeface="Verdana" panose="020B0604030504040204" pitchFamily="34" charset="0"/>
                          <a:ea typeface="Calibri" panose="020F0502020204030204" pitchFamily="34" charset="0"/>
                        </a:rPr>
                        <a:t>4421</a:t>
                      </a:r>
                      <a:endParaRPr lang="es-MX" sz="800" dirty="0">
                        <a:effectLst/>
                        <a:latin typeface="Times New Roman" panose="02020603050405020304" pitchFamily="18" charset="0"/>
                        <a:ea typeface="Times New Roman" panose="02020603050405020304" pitchFamily="18" charset="0"/>
                      </a:endParaRPr>
                    </a:p>
                  </a:txBody>
                  <a:tcPr marL="8255" marR="8255" marT="825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pic>
        <p:nvPicPr>
          <p:cNvPr id="17" name="Imagen 16"/>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047976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87624" y="1124744"/>
            <a:ext cx="6408712" cy="369332"/>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ACTO ACADÉMICO Y DE TITULACIÓN</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176404" y="1844824"/>
            <a:ext cx="8356036" cy="1200329"/>
          </a:xfrm>
          <a:prstGeom prst="rect">
            <a:avLst/>
          </a:prstGeom>
        </p:spPr>
        <p:txBody>
          <a:bodyPr wrap="square">
            <a:spAutoFit/>
          </a:bodyPr>
          <a:lstStyle/>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El pasado 11 de marzo del presente se efectuó el acto académico y de titulación de la onceava generación egresando 101 estudiantes y titulándose 91 de ellos conforme a la siguiente tabla: </a:t>
            </a:r>
            <a:endPar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pic>
        <p:nvPicPr>
          <p:cNvPr id="14" name="Imagen 13"/>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836015031"/>
              </p:ext>
            </p:extLst>
          </p:nvPr>
        </p:nvGraphicFramePr>
        <p:xfrm>
          <a:off x="325525" y="3395158"/>
          <a:ext cx="8229601" cy="2660430"/>
        </p:xfrm>
        <a:graphic>
          <a:graphicData uri="http://schemas.openxmlformats.org/drawingml/2006/table">
            <a:tbl>
              <a:tblPr>
                <a:tableStyleId>{5940675A-B579-460E-94D1-54222C63F5DA}</a:tableStyleId>
              </a:tblPr>
              <a:tblGrid>
                <a:gridCol w="2015976">
                  <a:extLst>
                    <a:ext uri="{9D8B030D-6E8A-4147-A177-3AD203B41FA5}">
                      <a16:colId xmlns:a16="http://schemas.microsoft.com/office/drawing/2014/main" val="2637154285"/>
                    </a:ext>
                  </a:extLst>
                </a:gridCol>
                <a:gridCol w="552322">
                  <a:extLst>
                    <a:ext uri="{9D8B030D-6E8A-4147-A177-3AD203B41FA5}">
                      <a16:colId xmlns:a16="http://schemas.microsoft.com/office/drawing/2014/main" val="6404713"/>
                    </a:ext>
                  </a:extLst>
                </a:gridCol>
                <a:gridCol w="552322">
                  <a:extLst>
                    <a:ext uri="{9D8B030D-6E8A-4147-A177-3AD203B41FA5}">
                      <a16:colId xmlns:a16="http://schemas.microsoft.com/office/drawing/2014/main" val="1624120842"/>
                    </a:ext>
                  </a:extLst>
                </a:gridCol>
                <a:gridCol w="589144">
                  <a:extLst>
                    <a:ext uri="{9D8B030D-6E8A-4147-A177-3AD203B41FA5}">
                      <a16:colId xmlns:a16="http://schemas.microsoft.com/office/drawing/2014/main" val="2319475793"/>
                    </a:ext>
                  </a:extLst>
                </a:gridCol>
                <a:gridCol w="589144">
                  <a:extLst>
                    <a:ext uri="{9D8B030D-6E8A-4147-A177-3AD203B41FA5}">
                      <a16:colId xmlns:a16="http://schemas.microsoft.com/office/drawing/2014/main" val="32556768"/>
                    </a:ext>
                  </a:extLst>
                </a:gridCol>
                <a:gridCol w="589144">
                  <a:extLst>
                    <a:ext uri="{9D8B030D-6E8A-4147-A177-3AD203B41FA5}">
                      <a16:colId xmlns:a16="http://schemas.microsoft.com/office/drawing/2014/main" val="1790009281"/>
                    </a:ext>
                  </a:extLst>
                </a:gridCol>
                <a:gridCol w="497090">
                  <a:extLst>
                    <a:ext uri="{9D8B030D-6E8A-4147-A177-3AD203B41FA5}">
                      <a16:colId xmlns:a16="http://schemas.microsoft.com/office/drawing/2014/main" val="230527943"/>
                    </a:ext>
                  </a:extLst>
                </a:gridCol>
                <a:gridCol w="598349">
                  <a:extLst>
                    <a:ext uri="{9D8B030D-6E8A-4147-A177-3AD203B41FA5}">
                      <a16:colId xmlns:a16="http://schemas.microsoft.com/office/drawing/2014/main" val="3104840175"/>
                    </a:ext>
                  </a:extLst>
                </a:gridCol>
                <a:gridCol w="598349">
                  <a:extLst>
                    <a:ext uri="{9D8B030D-6E8A-4147-A177-3AD203B41FA5}">
                      <a16:colId xmlns:a16="http://schemas.microsoft.com/office/drawing/2014/main" val="153604532"/>
                    </a:ext>
                  </a:extLst>
                </a:gridCol>
                <a:gridCol w="598349">
                  <a:extLst>
                    <a:ext uri="{9D8B030D-6E8A-4147-A177-3AD203B41FA5}">
                      <a16:colId xmlns:a16="http://schemas.microsoft.com/office/drawing/2014/main" val="1304283781"/>
                    </a:ext>
                  </a:extLst>
                </a:gridCol>
                <a:gridCol w="524706">
                  <a:extLst>
                    <a:ext uri="{9D8B030D-6E8A-4147-A177-3AD203B41FA5}">
                      <a16:colId xmlns:a16="http://schemas.microsoft.com/office/drawing/2014/main" val="3486977197"/>
                    </a:ext>
                  </a:extLst>
                </a:gridCol>
                <a:gridCol w="524706">
                  <a:extLst>
                    <a:ext uri="{9D8B030D-6E8A-4147-A177-3AD203B41FA5}">
                      <a16:colId xmlns:a16="http://schemas.microsoft.com/office/drawing/2014/main" val="2526440236"/>
                    </a:ext>
                  </a:extLst>
                </a:gridCol>
              </a:tblGrid>
              <a:tr h="262496">
                <a:tc rowSpan="3">
                  <a:txBody>
                    <a:bodyPr/>
                    <a:lstStyle/>
                    <a:p>
                      <a:pPr algn="ctr" fontAlgn="ctr"/>
                      <a:r>
                        <a:rPr lang="es-MX" sz="1000" u="none" strike="noStrike" dirty="0">
                          <a:effectLst/>
                          <a:latin typeface="Arial" panose="020B0604020202020204" pitchFamily="34" charset="0"/>
                          <a:cs typeface="Arial" panose="020B0604020202020204" pitchFamily="34" charset="0"/>
                        </a:rPr>
                        <a:t>PROGRAMA</a:t>
                      </a:r>
                      <a:endParaRPr lang="es-MX" sz="1000" b="0" i="0" u="none" strike="noStrike" dirty="0">
                        <a:solidFill>
                          <a:srgbClr val="FFFFFF"/>
                        </a:solidFill>
                        <a:effectLst/>
                        <a:latin typeface="Arial" panose="020B0604020202020204" pitchFamily="34" charset="0"/>
                        <a:cs typeface="Arial" panose="020B0604020202020204" pitchFamily="34" charset="0"/>
                      </a:endParaRPr>
                    </a:p>
                  </a:txBody>
                  <a:tcPr marL="7094" marR="7094" marT="7094" marB="0" anchor="ctr"/>
                </a:tc>
                <a:tc gridSpan="7">
                  <a:txBody>
                    <a:bodyPr/>
                    <a:lstStyle/>
                    <a:p>
                      <a:pPr algn="ctr" fontAlgn="ctr"/>
                      <a:r>
                        <a:rPr lang="es-MX" sz="1000" u="none" strike="noStrike">
                          <a:effectLst/>
                          <a:latin typeface="Arial" panose="020B0604020202020204" pitchFamily="34" charset="0"/>
                          <a:cs typeface="Arial" panose="020B0604020202020204" pitchFamily="34" charset="0"/>
                        </a:rPr>
                        <a:t>EFICIENCIA TERMINAL</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1000" u="none" strike="noStrike">
                          <a:effectLst/>
                          <a:latin typeface="Arial" panose="020B0604020202020204" pitchFamily="34" charset="0"/>
                          <a:cs typeface="Arial" panose="020B0604020202020204" pitchFamily="34" charset="0"/>
                        </a:rPr>
                        <a:t>TITULADOS</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95757614"/>
                  </a:ext>
                </a:extLst>
              </a:tr>
              <a:tr h="510803">
                <a:tc vMerge="1">
                  <a:txBody>
                    <a:bodyPr/>
                    <a:lstStyle/>
                    <a:p>
                      <a:endParaRPr lang="es-MX"/>
                    </a:p>
                  </a:txBody>
                  <a:tcPr/>
                </a:tc>
                <a:tc gridSpan="2">
                  <a:txBody>
                    <a:bodyPr/>
                    <a:lstStyle/>
                    <a:p>
                      <a:pPr algn="ctr" fontAlgn="ctr"/>
                      <a:r>
                        <a:rPr lang="es-MX" sz="1000" u="none" strike="noStrike">
                          <a:effectLst/>
                          <a:latin typeface="Arial" panose="020B0604020202020204" pitchFamily="34" charset="0"/>
                          <a:cs typeface="Arial" panose="020B0604020202020204" pitchFamily="34" charset="0"/>
                        </a:rPr>
                        <a:t>Alumnos nuevo ingreso generación </a:t>
                      </a:r>
                      <a:br>
                        <a:rPr lang="es-MX" sz="1000" u="none" strike="noStrike">
                          <a:effectLst/>
                          <a:latin typeface="Arial" panose="020B0604020202020204" pitchFamily="34" charset="0"/>
                          <a:cs typeface="Arial" panose="020B0604020202020204" pitchFamily="34" charset="0"/>
                        </a:rPr>
                      </a:br>
                      <a:r>
                        <a:rPr lang="es-MX" sz="1000" u="none" strike="noStrike">
                          <a:effectLst/>
                          <a:latin typeface="Arial" panose="020B0604020202020204" pitchFamily="34" charset="0"/>
                          <a:cs typeface="Arial" panose="020B0604020202020204" pitchFamily="34" charset="0"/>
                        </a:rPr>
                        <a:t>2011 - 2016</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gridSpan="2">
                  <a:txBody>
                    <a:bodyPr/>
                    <a:lstStyle/>
                    <a:p>
                      <a:pPr algn="ctr" fontAlgn="ctr"/>
                      <a:r>
                        <a:rPr lang="es-MX" sz="1000" u="none" strike="noStrike">
                          <a:effectLst/>
                          <a:latin typeface="Arial" panose="020B0604020202020204" pitchFamily="34" charset="0"/>
                          <a:cs typeface="Arial" panose="020B0604020202020204" pitchFamily="34" charset="0"/>
                        </a:rPr>
                        <a:t>Egresados generación </a:t>
                      </a:r>
                      <a:br>
                        <a:rPr lang="es-MX" sz="1000" u="none" strike="noStrike">
                          <a:effectLst/>
                          <a:latin typeface="Arial" panose="020B0604020202020204" pitchFamily="34" charset="0"/>
                          <a:cs typeface="Arial" panose="020B0604020202020204" pitchFamily="34" charset="0"/>
                        </a:rPr>
                      </a:br>
                      <a:r>
                        <a:rPr lang="es-MX" sz="1000" u="none" strike="noStrike">
                          <a:effectLst/>
                          <a:latin typeface="Arial" panose="020B0604020202020204" pitchFamily="34" charset="0"/>
                          <a:cs typeface="Arial" panose="020B0604020202020204" pitchFamily="34" charset="0"/>
                        </a:rPr>
                        <a:t>2011 - 2016</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de Eficiencia Terminal</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gridSpan="2">
                  <a:txBody>
                    <a:bodyPr/>
                    <a:lstStyle/>
                    <a:p>
                      <a:pPr algn="ctr" fontAlgn="ctr"/>
                      <a:r>
                        <a:rPr lang="es-MX" sz="1000" u="none" strike="noStrike">
                          <a:effectLst/>
                          <a:latin typeface="Arial" panose="020B0604020202020204" pitchFamily="34" charset="0"/>
                          <a:cs typeface="Arial" panose="020B0604020202020204" pitchFamily="34" charset="0"/>
                        </a:rPr>
                        <a:t>Generación </a:t>
                      </a:r>
                      <a:br>
                        <a:rPr lang="es-MX" sz="1000" u="none" strike="noStrike">
                          <a:effectLst/>
                          <a:latin typeface="Arial" panose="020B0604020202020204" pitchFamily="34" charset="0"/>
                          <a:cs typeface="Arial" panose="020B0604020202020204" pitchFamily="34" charset="0"/>
                        </a:rPr>
                      </a:br>
                      <a:r>
                        <a:rPr lang="es-MX" sz="1000" u="none" strike="noStrike">
                          <a:effectLst/>
                          <a:latin typeface="Arial" panose="020B0604020202020204" pitchFamily="34" charset="0"/>
                          <a:cs typeface="Arial" panose="020B0604020202020204" pitchFamily="34" charset="0"/>
                        </a:rPr>
                        <a:t>2011 - 2016</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de titulados</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974358483"/>
                  </a:ext>
                </a:extLst>
              </a:tr>
              <a:tr h="255401">
                <a:tc v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Hom</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Muj</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Hom</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Muj</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Hom</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Muj</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2952453582"/>
                  </a:ext>
                </a:extLst>
              </a:tr>
              <a:tr h="241212">
                <a:tc>
                  <a:txBody>
                    <a:bodyPr/>
                    <a:lstStyle/>
                    <a:p>
                      <a:pPr algn="ctr" fontAlgn="ctr"/>
                      <a:r>
                        <a:rPr lang="es-MX" sz="1000" u="none" strike="noStrike" dirty="0">
                          <a:effectLst/>
                          <a:latin typeface="Arial" panose="020B0604020202020204" pitchFamily="34" charset="0"/>
                          <a:cs typeface="Arial" panose="020B0604020202020204" pitchFamily="34" charset="0"/>
                        </a:rPr>
                        <a:t>Lic. en Administración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37</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105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37</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17</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36</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53</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2181375777"/>
                  </a:ext>
                </a:extLst>
              </a:tr>
              <a:tr h="241212">
                <a:tc>
                  <a:txBody>
                    <a:bodyPr/>
                    <a:lstStyle/>
                    <a:p>
                      <a:pPr algn="ctr" fontAlgn="ctr"/>
                      <a:r>
                        <a:rPr lang="es-MX" sz="1000" u="none" strike="noStrike" dirty="0">
                          <a:effectLst/>
                          <a:latin typeface="Arial" panose="020B0604020202020204" pitchFamily="34" charset="0"/>
                          <a:cs typeface="Arial" panose="020B0604020202020204" pitchFamily="34" charset="0"/>
                        </a:rPr>
                        <a:t>Ing. en Industrias Alimentarias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3</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89%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100%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2626739757"/>
                  </a:ext>
                </a:extLst>
              </a:tr>
              <a:tr h="305063">
                <a:tc>
                  <a:txBody>
                    <a:bodyPr/>
                    <a:lstStyle/>
                    <a:p>
                      <a:pPr algn="ctr" fontAlgn="ctr"/>
                      <a:r>
                        <a:rPr lang="es-MX" sz="1000" u="none" strike="noStrike">
                          <a:effectLst/>
                          <a:latin typeface="Arial" panose="020B0604020202020204" pitchFamily="34" charset="0"/>
                          <a:cs typeface="Arial" panose="020B0604020202020204" pitchFamily="34" charset="0"/>
                        </a:rPr>
                        <a:t>Ing. en Sistemas Computacionales </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32</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16</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100%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3422328227"/>
                  </a:ext>
                </a:extLst>
              </a:tr>
              <a:tr h="241212">
                <a:tc>
                  <a:txBody>
                    <a:bodyPr/>
                    <a:lstStyle/>
                    <a:p>
                      <a:pPr algn="ctr" fontAlgn="ctr"/>
                      <a:r>
                        <a:rPr lang="es-MX" sz="1000" u="none" strike="noStrike">
                          <a:effectLst/>
                          <a:latin typeface="Arial" panose="020B0604020202020204" pitchFamily="34" charset="0"/>
                          <a:cs typeface="Arial" panose="020B0604020202020204" pitchFamily="34" charset="0"/>
                        </a:rPr>
                        <a:t>Ing. en Gestión Empresarial</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10</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19</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4</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7</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7</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82%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2788513980"/>
                  </a:ext>
                </a:extLst>
              </a:tr>
              <a:tr h="241212">
                <a:tc>
                  <a:txBody>
                    <a:bodyPr/>
                    <a:lstStyle/>
                    <a:p>
                      <a:pPr algn="ctr" fontAlgn="ctr"/>
                      <a:r>
                        <a:rPr lang="es-MX" sz="1000" u="none" strike="noStrike">
                          <a:effectLst/>
                          <a:latin typeface="Arial" panose="020B0604020202020204" pitchFamily="34" charset="0"/>
                          <a:cs typeface="Arial" panose="020B0604020202020204" pitchFamily="34" charset="0"/>
                        </a:rPr>
                        <a:t>Arquitectura</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30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8</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7</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15</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50%</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6</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6</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80%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3816636322"/>
                  </a:ext>
                </a:extLst>
              </a:tr>
              <a:tr h="361819">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100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111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211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101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32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59</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91</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90%</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3980750568"/>
                  </a:ext>
                </a:extLst>
              </a:tr>
            </a:tbl>
          </a:graphicData>
        </a:graphic>
      </p:graphicFrame>
    </p:spTree>
    <p:extLst>
      <p:ext uri="{BB962C8B-B14F-4D97-AF65-F5344CB8AC3E}">
        <p14:creationId xmlns:p14="http://schemas.microsoft.com/office/powerpoint/2010/main" val="257191569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87624" y="1186616"/>
            <a:ext cx="6408712" cy="369332"/>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ACTO ACADÉMICO Y DE TITULACIÓN</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213962" y="1990828"/>
            <a:ext cx="8356036" cy="1200329"/>
          </a:xfrm>
          <a:prstGeom prst="rect">
            <a:avLst/>
          </a:prstGeom>
        </p:spPr>
        <p:txBody>
          <a:bodyPr wrap="square">
            <a:spAutoFit/>
          </a:bodyPr>
          <a:lstStyle/>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El pasado 14 de octubre del presente se efectuó el acto académico y de titulación de la doceava generación egresando 20 estudiantes y titulándose 19 de ellos conforme a la siguiente tabla: </a:t>
            </a:r>
            <a:endPar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pic>
        <p:nvPicPr>
          <p:cNvPr id="14" name="Imagen 13"/>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4022397234"/>
              </p:ext>
            </p:extLst>
          </p:nvPr>
        </p:nvGraphicFramePr>
        <p:xfrm>
          <a:off x="457199" y="3691585"/>
          <a:ext cx="8229601" cy="1631731"/>
        </p:xfrm>
        <a:graphic>
          <a:graphicData uri="http://schemas.openxmlformats.org/drawingml/2006/table">
            <a:tbl>
              <a:tblPr>
                <a:tableStyleId>{5940675A-B579-460E-94D1-54222C63F5DA}</a:tableStyleId>
              </a:tblPr>
              <a:tblGrid>
                <a:gridCol w="2015976">
                  <a:extLst>
                    <a:ext uri="{9D8B030D-6E8A-4147-A177-3AD203B41FA5}">
                      <a16:colId xmlns:a16="http://schemas.microsoft.com/office/drawing/2014/main" val="3829030955"/>
                    </a:ext>
                  </a:extLst>
                </a:gridCol>
                <a:gridCol w="552322">
                  <a:extLst>
                    <a:ext uri="{9D8B030D-6E8A-4147-A177-3AD203B41FA5}">
                      <a16:colId xmlns:a16="http://schemas.microsoft.com/office/drawing/2014/main" val="2660550531"/>
                    </a:ext>
                  </a:extLst>
                </a:gridCol>
                <a:gridCol w="552322">
                  <a:extLst>
                    <a:ext uri="{9D8B030D-6E8A-4147-A177-3AD203B41FA5}">
                      <a16:colId xmlns:a16="http://schemas.microsoft.com/office/drawing/2014/main" val="2077090229"/>
                    </a:ext>
                  </a:extLst>
                </a:gridCol>
                <a:gridCol w="589144">
                  <a:extLst>
                    <a:ext uri="{9D8B030D-6E8A-4147-A177-3AD203B41FA5}">
                      <a16:colId xmlns:a16="http://schemas.microsoft.com/office/drawing/2014/main" val="3364426649"/>
                    </a:ext>
                  </a:extLst>
                </a:gridCol>
                <a:gridCol w="589144">
                  <a:extLst>
                    <a:ext uri="{9D8B030D-6E8A-4147-A177-3AD203B41FA5}">
                      <a16:colId xmlns:a16="http://schemas.microsoft.com/office/drawing/2014/main" val="2472795788"/>
                    </a:ext>
                  </a:extLst>
                </a:gridCol>
                <a:gridCol w="589144">
                  <a:extLst>
                    <a:ext uri="{9D8B030D-6E8A-4147-A177-3AD203B41FA5}">
                      <a16:colId xmlns:a16="http://schemas.microsoft.com/office/drawing/2014/main" val="2762981424"/>
                    </a:ext>
                  </a:extLst>
                </a:gridCol>
                <a:gridCol w="497090">
                  <a:extLst>
                    <a:ext uri="{9D8B030D-6E8A-4147-A177-3AD203B41FA5}">
                      <a16:colId xmlns:a16="http://schemas.microsoft.com/office/drawing/2014/main" val="4208442997"/>
                    </a:ext>
                  </a:extLst>
                </a:gridCol>
                <a:gridCol w="598349">
                  <a:extLst>
                    <a:ext uri="{9D8B030D-6E8A-4147-A177-3AD203B41FA5}">
                      <a16:colId xmlns:a16="http://schemas.microsoft.com/office/drawing/2014/main" val="419265995"/>
                    </a:ext>
                  </a:extLst>
                </a:gridCol>
                <a:gridCol w="598349">
                  <a:extLst>
                    <a:ext uri="{9D8B030D-6E8A-4147-A177-3AD203B41FA5}">
                      <a16:colId xmlns:a16="http://schemas.microsoft.com/office/drawing/2014/main" val="1316959638"/>
                    </a:ext>
                  </a:extLst>
                </a:gridCol>
                <a:gridCol w="598349">
                  <a:extLst>
                    <a:ext uri="{9D8B030D-6E8A-4147-A177-3AD203B41FA5}">
                      <a16:colId xmlns:a16="http://schemas.microsoft.com/office/drawing/2014/main" val="1303730331"/>
                    </a:ext>
                  </a:extLst>
                </a:gridCol>
                <a:gridCol w="524706">
                  <a:extLst>
                    <a:ext uri="{9D8B030D-6E8A-4147-A177-3AD203B41FA5}">
                      <a16:colId xmlns:a16="http://schemas.microsoft.com/office/drawing/2014/main" val="2489310600"/>
                    </a:ext>
                  </a:extLst>
                </a:gridCol>
                <a:gridCol w="524706">
                  <a:extLst>
                    <a:ext uri="{9D8B030D-6E8A-4147-A177-3AD203B41FA5}">
                      <a16:colId xmlns:a16="http://schemas.microsoft.com/office/drawing/2014/main" val="1190606205"/>
                    </a:ext>
                  </a:extLst>
                </a:gridCol>
              </a:tblGrid>
              <a:tr h="262496">
                <a:tc rowSpan="3">
                  <a:txBody>
                    <a:bodyPr/>
                    <a:lstStyle/>
                    <a:p>
                      <a:pPr algn="ctr" fontAlgn="ctr"/>
                      <a:r>
                        <a:rPr lang="es-MX" sz="1000" u="none" strike="noStrike">
                          <a:effectLst/>
                          <a:latin typeface="Arial" panose="020B0604020202020204" pitchFamily="34" charset="0"/>
                          <a:cs typeface="Arial" panose="020B0604020202020204" pitchFamily="34" charset="0"/>
                        </a:rPr>
                        <a:t>PROGRAMA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gridSpan="7">
                  <a:txBody>
                    <a:bodyPr/>
                    <a:lstStyle/>
                    <a:p>
                      <a:pPr algn="ctr" fontAlgn="ctr"/>
                      <a:r>
                        <a:rPr lang="es-MX" sz="1000" u="none" strike="noStrike" dirty="0">
                          <a:effectLst/>
                          <a:latin typeface="Arial" panose="020B0604020202020204" pitchFamily="34" charset="0"/>
                          <a:cs typeface="Arial" panose="020B0604020202020204" pitchFamily="34" charset="0"/>
                        </a:rPr>
                        <a:t>EFICIENCIA TERMINAL</a:t>
                      </a:r>
                      <a:endParaRPr lang="es-MX" sz="1000" b="0" i="0" u="none" strike="noStrike" dirty="0">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1000" u="none" strike="noStrike">
                          <a:effectLst/>
                          <a:latin typeface="Arial" panose="020B0604020202020204" pitchFamily="34" charset="0"/>
                          <a:cs typeface="Arial" panose="020B0604020202020204" pitchFamily="34" charset="0"/>
                        </a:rPr>
                        <a:t>TITULADOS</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21250007"/>
                  </a:ext>
                </a:extLst>
              </a:tr>
              <a:tr h="510803">
                <a:tc vMerge="1">
                  <a:txBody>
                    <a:bodyPr/>
                    <a:lstStyle/>
                    <a:p>
                      <a:endParaRPr lang="es-MX"/>
                    </a:p>
                  </a:txBody>
                  <a:tcPr/>
                </a:tc>
                <a:tc gridSpan="2">
                  <a:txBody>
                    <a:bodyPr/>
                    <a:lstStyle/>
                    <a:p>
                      <a:pPr algn="ctr" fontAlgn="ctr"/>
                      <a:r>
                        <a:rPr lang="es-MX" sz="1000" u="none" strike="noStrike">
                          <a:effectLst/>
                          <a:latin typeface="Arial" panose="020B0604020202020204" pitchFamily="34" charset="0"/>
                          <a:cs typeface="Arial" panose="020B0604020202020204" pitchFamily="34" charset="0"/>
                        </a:rPr>
                        <a:t>Alumnos nuevo ingreso generación </a:t>
                      </a:r>
                      <a:br>
                        <a:rPr lang="es-MX" sz="1000" u="none" strike="noStrike">
                          <a:effectLst/>
                          <a:latin typeface="Arial" panose="020B0604020202020204" pitchFamily="34" charset="0"/>
                          <a:cs typeface="Arial" panose="020B0604020202020204" pitchFamily="34" charset="0"/>
                        </a:rPr>
                      </a:br>
                      <a:r>
                        <a:rPr lang="es-MX" sz="1000" u="none" strike="noStrike">
                          <a:effectLst/>
                          <a:latin typeface="Arial" panose="020B0604020202020204" pitchFamily="34" charset="0"/>
                          <a:cs typeface="Arial" panose="020B0604020202020204" pitchFamily="34" charset="0"/>
                        </a:rPr>
                        <a:t>2012 - 2016</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gridSpan="2">
                  <a:txBody>
                    <a:bodyPr/>
                    <a:lstStyle/>
                    <a:p>
                      <a:pPr algn="ctr" fontAlgn="ctr"/>
                      <a:r>
                        <a:rPr lang="es-MX" sz="1000" u="none" strike="noStrike">
                          <a:effectLst/>
                          <a:latin typeface="Arial" panose="020B0604020202020204" pitchFamily="34" charset="0"/>
                          <a:cs typeface="Arial" panose="020B0604020202020204" pitchFamily="34" charset="0"/>
                        </a:rPr>
                        <a:t>Egresados generación </a:t>
                      </a:r>
                      <a:br>
                        <a:rPr lang="es-MX" sz="1000" u="none" strike="noStrike">
                          <a:effectLst/>
                          <a:latin typeface="Arial" panose="020B0604020202020204" pitchFamily="34" charset="0"/>
                          <a:cs typeface="Arial" panose="020B0604020202020204" pitchFamily="34" charset="0"/>
                        </a:rPr>
                      </a:br>
                      <a:r>
                        <a:rPr lang="es-MX" sz="1000" u="none" strike="noStrike">
                          <a:effectLst/>
                          <a:latin typeface="Arial" panose="020B0604020202020204" pitchFamily="34" charset="0"/>
                          <a:cs typeface="Arial" panose="020B0604020202020204" pitchFamily="34" charset="0"/>
                        </a:rPr>
                        <a:t>2012 - 2016</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de Eficiencia Terminal</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gridSpan="2">
                  <a:txBody>
                    <a:bodyPr/>
                    <a:lstStyle/>
                    <a:p>
                      <a:pPr algn="ctr" fontAlgn="ctr"/>
                      <a:r>
                        <a:rPr lang="es-MX" sz="1000" u="none" strike="noStrike">
                          <a:effectLst/>
                          <a:latin typeface="Arial" panose="020B0604020202020204" pitchFamily="34" charset="0"/>
                          <a:cs typeface="Arial" panose="020B0604020202020204" pitchFamily="34" charset="0"/>
                        </a:rPr>
                        <a:t>Generación </a:t>
                      </a:r>
                      <a:br>
                        <a:rPr lang="es-MX" sz="1000" u="none" strike="noStrike">
                          <a:effectLst/>
                          <a:latin typeface="Arial" panose="020B0604020202020204" pitchFamily="34" charset="0"/>
                          <a:cs typeface="Arial" panose="020B0604020202020204" pitchFamily="34" charset="0"/>
                        </a:rPr>
                      </a:br>
                      <a:r>
                        <a:rPr lang="es-MX" sz="1000" u="none" strike="noStrike">
                          <a:effectLst/>
                          <a:latin typeface="Arial" panose="020B0604020202020204" pitchFamily="34" charset="0"/>
                          <a:cs typeface="Arial" panose="020B0604020202020204" pitchFamily="34" charset="0"/>
                        </a:rPr>
                        <a:t>2012 - 2016</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h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de titulados</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771775034"/>
                  </a:ext>
                </a:extLst>
              </a:tr>
              <a:tr h="255401">
                <a:tc vMerge="1">
                  <a:txBody>
                    <a:bodyPr/>
                    <a:lstStyle/>
                    <a:p>
                      <a:endParaRPr lang="es-MX"/>
                    </a:p>
                  </a:txBody>
                  <a:tcPr/>
                </a:tc>
                <a:tc>
                  <a:txBody>
                    <a:bodyPr/>
                    <a:lstStyle/>
                    <a:p>
                      <a:pPr algn="ctr" fontAlgn="ctr"/>
                      <a:r>
                        <a:rPr lang="es-MX" sz="1000" u="none" strike="noStrike">
                          <a:effectLst/>
                          <a:latin typeface="Arial" panose="020B0604020202020204" pitchFamily="34" charset="0"/>
                          <a:cs typeface="Arial" panose="020B0604020202020204" pitchFamily="34" charset="0"/>
                        </a:rPr>
                        <a:t>Hom</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Muj</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Hom</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Muj</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Hom</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Muj</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 </a:t>
                      </a:r>
                      <a:endParaRPr lang="es-MX" sz="1000" b="0" i="0" u="none" strike="noStrike">
                        <a:solidFill>
                          <a:srgbClr val="FFFFFF"/>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1715461872"/>
                  </a:ext>
                </a:extLst>
              </a:tr>
              <a:tr h="241212">
                <a:tc>
                  <a:txBody>
                    <a:bodyPr/>
                    <a:lstStyle/>
                    <a:p>
                      <a:pPr algn="ctr" fontAlgn="ctr"/>
                      <a:r>
                        <a:rPr lang="es-MX" sz="1000" u="none" strike="noStrike">
                          <a:effectLst/>
                          <a:latin typeface="Arial" panose="020B0604020202020204" pitchFamily="34" charset="0"/>
                          <a:cs typeface="Arial" panose="020B0604020202020204" pitchFamily="34" charset="0"/>
                        </a:rPr>
                        <a:t>Lic. en Administración </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95%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2194548965"/>
                  </a:ext>
                </a:extLst>
              </a:tr>
              <a:tr h="361819">
                <a:tc>
                  <a:txBody>
                    <a:bodyPr/>
                    <a:lstStyle/>
                    <a:p>
                      <a:pPr algn="ctr" fontAlgn="ctr"/>
                      <a:r>
                        <a:rPr lang="es-MX" sz="1000" u="none" strike="noStrike">
                          <a:effectLst/>
                          <a:latin typeface="Arial" panose="020B0604020202020204" pitchFamily="34" charset="0"/>
                          <a:cs typeface="Arial" panose="020B0604020202020204" pitchFamily="34" charset="0"/>
                        </a:rPr>
                        <a:t>SUMA</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20</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69%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4</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a:effectLst/>
                          <a:latin typeface="Arial" panose="020B0604020202020204" pitchFamily="34" charset="0"/>
                          <a:cs typeface="Arial" panose="020B0604020202020204" pitchFamily="34" charset="0"/>
                        </a:rPr>
                        <a:t>19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094" marR="7094" marT="7094" marB="0" anchor="ctr"/>
                </a:tc>
                <a:tc>
                  <a:txBody>
                    <a:bodyPr/>
                    <a:lstStyle/>
                    <a:p>
                      <a:pPr algn="ctr" fontAlgn="ctr"/>
                      <a:r>
                        <a:rPr lang="es-MX" sz="1000" u="none" strike="noStrike" dirty="0">
                          <a:effectLst/>
                          <a:latin typeface="Arial" panose="020B0604020202020204" pitchFamily="34" charset="0"/>
                          <a:cs typeface="Arial" panose="020B0604020202020204" pitchFamily="34" charset="0"/>
                        </a:rPr>
                        <a:t>95%</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094" marR="7094" marT="7094" marB="0" anchor="ctr"/>
                </a:tc>
                <a:extLst>
                  <a:ext uri="{0D108BD9-81ED-4DB2-BD59-A6C34878D82A}">
                    <a16:rowId xmlns:a16="http://schemas.microsoft.com/office/drawing/2014/main" val="2555418995"/>
                  </a:ext>
                </a:extLst>
              </a:tr>
            </a:tbl>
          </a:graphicData>
        </a:graphic>
      </p:graphicFrame>
    </p:spTree>
    <p:extLst>
      <p:ext uri="{BB962C8B-B14F-4D97-AF65-F5344CB8AC3E}">
        <p14:creationId xmlns:p14="http://schemas.microsoft.com/office/powerpoint/2010/main" val="41158392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69265513"/>
              </p:ext>
            </p:extLst>
          </p:nvPr>
        </p:nvGraphicFramePr>
        <p:xfrm>
          <a:off x="1223629" y="1496703"/>
          <a:ext cx="6696742" cy="5170744"/>
        </p:xfrm>
        <a:graphic>
          <a:graphicData uri="http://schemas.openxmlformats.org/drawingml/2006/table">
            <a:tbl>
              <a:tblPr/>
              <a:tblGrid>
                <a:gridCol w="1745027">
                  <a:extLst>
                    <a:ext uri="{9D8B030D-6E8A-4147-A177-3AD203B41FA5}">
                      <a16:colId xmlns:a16="http://schemas.microsoft.com/office/drawing/2014/main" val="20000"/>
                    </a:ext>
                  </a:extLst>
                </a:gridCol>
                <a:gridCol w="627784">
                  <a:extLst>
                    <a:ext uri="{9D8B030D-6E8A-4147-A177-3AD203B41FA5}">
                      <a16:colId xmlns:a16="http://schemas.microsoft.com/office/drawing/2014/main" val="20001"/>
                    </a:ext>
                  </a:extLst>
                </a:gridCol>
                <a:gridCol w="628670">
                  <a:extLst>
                    <a:ext uri="{9D8B030D-6E8A-4147-A177-3AD203B41FA5}">
                      <a16:colId xmlns:a16="http://schemas.microsoft.com/office/drawing/2014/main" val="20002"/>
                    </a:ext>
                  </a:extLst>
                </a:gridCol>
                <a:gridCol w="628670">
                  <a:extLst>
                    <a:ext uri="{9D8B030D-6E8A-4147-A177-3AD203B41FA5}">
                      <a16:colId xmlns:a16="http://schemas.microsoft.com/office/drawing/2014/main" val="20003"/>
                    </a:ext>
                  </a:extLst>
                </a:gridCol>
                <a:gridCol w="680395">
                  <a:extLst>
                    <a:ext uri="{9D8B030D-6E8A-4147-A177-3AD203B41FA5}">
                      <a16:colId xmlns:a16="http://schemas.microsoft.com/office/drawing/2014/main" val="20004"/>
                    </a:ext>
                  </a:extLst>
                </a:gridCol>
                <a:gridCol w="1385533">
                  <a:extLst>
                    <a:ext uri="{9D8B030D-6E8A-4147-A177-3AD203B41FA5}">
                      <a16:colId xmlns:a16="http://schemas.microsoft.com/office/drawing/2014/main" val="20005"/>
                    </a:ext>
                  </a:extLst>
                </a:gridCol>
                <a:gridCol w="1000663">
                  <a:extLst>
                    <a:ext uri="{9D8B030D-6E8A-4147-A177-3AD203B41FA5}">
                      <a16:colId xmlns:a16="http://schemas.microsoft.com/office/drawing/2014/main" val="20006"/>
                    </a:ext>
                  </a:extLst>
                </a:gridCol>
              </a:tblGrid>
              <a:tr h="199272">
                <a:tc rowSpan="3">
                  <a:txBody>
                    <a:bodyPr/>
                    <a:lstStyle/>
                    <a:p>
                      <a:pPr algn="ctr">
                        <a:lnSpc>
                          <a:spcPct val="107000"/>
                        </a:lnSpc>
                        <a:spcAft>
                          <a:spcPts val="0"/>
                        </a:spcAft>
                      </a:pPr>
                      <a:r>
                        <a:rPr lang="es-E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Carrera</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tc gridSpan="4">
                  <a:txBody>
                    <a:bodyPr/>
                    <a:lstStyle/>
                    <a:p>
                      <a:pPr algn="ctr">
                        <a:lnSpc>
                          <a:spcPct val="107000"/>
                        </a:lnSpc>
                        <a:spcAft>
                          <a:spcPts val="0"/>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Población Escolar</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a:lnSpc>
                          <a:spcPct val="107000"/>
                        </a:lnSpc>
                        <a:spcAft>
                          <a:spcPts val="0"/>
                        </a:spcAft>
                      </a:pPr>
                      <a:r>
                        <a:rPr lang="es-E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Aprovechamiento</a:t>
                      </a:r>
                      <a:endParaRPr lang="es-MX" sz="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chemeClr val="bg1">
                        <a:lumMod val="50000"/>
                      </a:schemeClr>
                    </a:solidFill>
                  </a:tcPr>
                </a:tc>
                <a:tc rowSpan="3">
                  <a:txBody>
                    <a:bodyPr/>
                    <a:lstStyle/>
                    <a:p>
                      <a:pPr algn="ctr">
                        <a:lnSpc>
                          <a:spcPct val="107000"/>
                        </a:lnSpc>
                        <a:spcAft>
                          <a:spcPts val="0"/>
                        </a:spcAft>
                      </a:pPr>
                      <a:r>
                        <a:rPr lang="es-E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Deserción</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97813">
                <a:tc vMerge="1">
                  <a:txBody>
                    <a:bodyPr/>
                    <a:lstStyle/>
                    <a:p>
                      <a:endParaRPr lang="es-MX"/>
                    </a:p>
                  </a:txBody>
                  <a:tcPr/>
                </a:tc>
                <a:tc gridSpan="2">
                  <a:txBody>
                    <a:bodyPr/>
                    <a:lstStyle/>
                    <a:p>
                      <a:pPr algn="ctr">
                        <a:lnSpc>
                          <a:spcPct val="107000"/>
                        </a:lnSpc>
                        <a:spcAft>
                          <a:spcPts val="0"/>
                        </a:spcAft>
                      </a:pPr>
                      <a:r>
                        <a:rPr lang="es-E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Inicio Periodo</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gridSpan="2">
                  <a:txBody>
                    <a:bodyPr/>
                    <a:lstStyle/>
                    <a:p>
                      <a:pPr algn="ctr">
                        <a:lnSpc>
                          <a:spcPct val="107000"/>
                        </a:lnSpc>
                        <a:spcAft>
                          <a:spcPts val="0"/>
                        </a:spcAft>
                      </a:pPr>
                      <a:r>
                        <a:rPr lang="es-E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 Periodo</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181143">
                <a:tc vMerge="1">
                  <a:txBody>
                    <a:bodyPr/>
                    <a:lstStyle/>
                    <a:p>
                      <a:endParaRPr lang="es-MX"/>
                    </a:p>
                  </a:txBody>
                  <a:tcPr/>
                </a:tc>
                <a:tc>
                  <a:txBody>
                    <a:bodyPr/>
                    <a:lstStyle/>
                    <a:p>
                      <a:pPr algn="ctr">
                        <a:lnSpc>
                          <a:spcPct val="107000"/>
                        </a:lnSpc>
                        <a:spcAft>
                          <a:spcPts val="0"/>
                        </a:spcAft>
                      </a:pPr>
                      <a:r>
                        <a:rPr lang="es-ES" sz="900" dirty="0">
                          <a:effectLst/>
                          <a:latin typeface="Arial" panose="020B0604020202020204" pitchFamily="34" charset="0"/>
                          <a:ea typeface="Times New Roman" panose="02020603050405020304" pitchFamily="18" charset="0"/>
                          <a:cs typeface="Arial" panose="020B0604020202020204" pitchFamily="34" charset="0"/>
                        </a:rPr>
                        <a:t>M</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900" dirty="0">
                          <a:effectLst/>
                          <a:latin typeface="Arial" panose="020B0604020202020204" pitchFamily="34" charset="0"/>
                          <a:ea typeface="Times New Roman" panose="02020603050405020304" pitchFamily="18" charset="0"/>
                          <a:cs typeface="Arial" panose="020B0604020202020204" pitchFamily="34" charset="0"/>
                        </a:rPr>
                        <a:t>H</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900" dirty="0">
                          <a:effectLst/>
                          <a:latin typeface="Arial" panose="020B0604020202020204" pitchFamily="34" charset="0"/>
                          <a:ea typeface="Times New Roman" panose="02020603050405020304" pitchFamily="18" charset="0"/>
                          <a:cs typeface="Arial" panose="020B0604020202020204" pitchFamily="34" charset="0"/>
                        </a:rPr>
                        <a:t>M</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s-ES" sz="900" dirty="0">
                          <a:effectLst/>
                          <a:latin typeface="Arial" panose="020B0604020202020204" pitchFamily="34" charset="0"/>
                          <a:ea typeface="Times New Roman" panose="02020603050405020304" pitchFamily="18" charset="0"/>
                          <a:cs typeface="Arial" panose="020B0604020202020204" pitchFamily="34" charset="0"/>
                        </a:rPr>
                        <a:t>H</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50000"/>
                      </a:schemeClr>
                    </a:solidFill>
                  </a:tcPr>
                </a:tc>
                <a:tc vMerge="1">
                  <a:txBody>
                    <a:bodyPr/>
                    <a:lstStyle/>
                    <a:p>
                      <a:endParaRPr lang="es-MX"/>
                    </a:p>
                  </a:txBody>
                  <a:tcPr/>
                </a:tc>
                <a:extLst>
                  <a:ext uri="{0D108BD9-81ED-4DB2-BD59-A6C34878D82A}">
                    <a16:rowId xmlns:a16="http://schemas.microsoft.com/office/drawing/2014/main" val="10002"/>
                  </a:ext>
                </a:extLst>
              </a:tr>
              <a:tr h="181143">
                <a:tc>
                  <a:txBody>
                    <a:bodyPr/>
                    <a:lstStyle/>
                    <a:p>
                      <a:pPr algn="ctr">
                        <a:lnSpc>
                          <a:spcPct val="107000"/>
                        </a:lnSpc>
                        <a:spcAft>
                          <a:spcPts val="0"/>
                        </a:spcAft>
                      </a:pPr>
                      <a:r>
                        <a:rPr lang="es-ES" sz="9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S" sz="9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S" sz="9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07000"/>
                        </a:lnSpc>
                        <a:spcAft>
                          <a:spcPts val="0"/>
                        </a:spcAft>
                      </a:pPr>
                      <a:r>
                        <a:rPr lang="es-ES" sz="900" b="1">
                          <a:effectLst/>
                          <a:latin typeface="Arial" panose="020B0604020202020204" pitchFamily="34" charset="0"/>
                          <a:ea typeface="Times New Roman" panose="02020603050405020304" pitchFamily="18" charset="0"/>
                          <a:cs typeface="Arial" panose="020B0604020202020204" pitchFamily="34" charset="0"/>
                        </a:rPr>
                        <a:t> </a:t>
                      </a:r>
                      <a:endParaRPr lang="es-MX" sz="120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dirty="0">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829">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Ingeniería en Sistemas Computacionales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endParaRPr>
                    </a:p>
                    <a:p>
                      <a:pPr algn="ctr">
                        <a:spcAft>
                          <a:spcPts val="0"/>
                        </a:spcAft>
                      </a:pPr>
                      <a:r>
                        <a:rPr lang="es-ES" sz="1200" dirty="0">
                          <a:effectLst/>
                          <a:latin typeface="Arial" panose="020B0604020202020204" pitchFamily="34" charset="0"/>
                          <a:ea typeface="Times New Roman" panose="02020603050405020304" pitchFamily="18" charset="0"/>
                        </a:rPr>
                        <a:t>21</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endParaRPr>
                    </a:p>
                    <a:p>
                      <a:pPr algn="ctr">
                        <a:spcAft>
                          <a:spcPts val="0"/>
                        </a:spcAft>
                      </a:pPr>
                      <a:r>
                        <a:rPr lang="es-ES" sz="1200" dirty="0">
                          <a:effectLst/>
                          <a:latin typeface="Arial" panose="020B0604020202020204" pitchFamily="34" charset="0"/>
                          <a:ea typeface="Times New Roman" panose="02020603050405020304" pitchFamily="18" charset="0"/>
                        </a:rPr>
                        <a:t>43</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endParaRPr>
                    </a:p>
                    <a:p>
                      <a:pPr algn="ctr">
                        <a:spcAft>
                          <a:spcPts val="0"/>
                        </a:spcAft>
                      </a:pPr>
                      <a:r>
                        <a:rPr lang="es-ES" sz="1200" dirty="0">
                          <a:effectLst/>
                          <a:latin typeface="Arial" panose="020B0604020202020204" pitchFamily="34" charset="0"/>
                          <a:ea typeface="Times New Roman" panose="02020603050405020304" pitchFamily="18" charset="0"/>
                        </a:rPr>
                        <a:t>20</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200" dirty="0">
                        <a:effectLst/>
                        <a:latin typeface="Arial" panose="020B0604020202020204" pitchFamily="34" charset="0"/>
                        <a:ea typeface="Times New Roman" panose="02020603050405020304" pitchFamily="18" charset="0"/>
                      </a:endParaRPr>
                    </a:p>
                    <a:p>
                      <a:pPr algn="ctr">
                        <a:spcAft>
                          <a:spcPts val="0"/>
                        </a:spcAft>
                      </a:pPr>
                      <a:r>
                        <a:rPr lang="es-ES" sz="1200" dirty="0">
                          <a:effectLst/>
                          <a:latin typeface="Arial" panose="020B0604020202020204" pitchFamily="34" charset="0"/>
                          <a:ea typeface="Times New Roman" panose="02020603050405020304" pitchFamily="18" charset="0"/>
                        </a:rPr>
                        <a:t>37</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Arial" panose="020B0604020202020204" pitchFamily="34" charset="0"/>
                          <a:ea typeface="Times New Roman" panose="02020603050405020304" pitchFamily="18" charset="0"/>
                        </a:rPr>
                        <a:t>76.86</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rPr>
                        <a:t>7</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56">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Ingeniería en Industrias Alimentarias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14</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10</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14</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8</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effectLst/>
                          <a:latin typeface="Arial" panose="020B0604020202020204" pitchFamily="34" charset="0"/>
                          <a:ea typeface="Times New Roman" panose="02020603050405020304" pitchFamily="18" charset="0"/>
                        </a:rPr>
                        <a:t>87.12</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a:solidFill>
                            <a:srgbClr val="000000"/>
                          </a:solidFill>
                          <a:effectLst/>
                          <a:latin typeface="Arial" panose="020B0604020202020204" pitchFamily="34" charset="0"/>
                          <a:ea typeface="Times New Roman" panose="02020603050405020304" pitchFamily="18" charset="0"/>
                        </a:rPr>
                        <a:t>2</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064">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Lic. en Administración</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effectLst/>
                          <a:latin typeface="Arial" panose="020B0604020202020204" pitchFamily="34" charset="0"/>
                          <a:ea typeface="Times New Roman" panose="02020603050405020304" pitchFamily="18" charset="0"/>
                        </a:rPr>
                        <a:t>162</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117</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149</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106</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effectLst/>
                          <a:latin typeface="Arial" panose="020B0604020202020204" pitchFamily="34" charset="0"/>
                          <a:ea typeface="Times New Roman" panose="02020603050405020304" pitchFamily="18" charset="0"/>
                        </a:rPr>
                        <a:t>88.16</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a:solidFill>
                            <a:srgbClr val="000000"/>
                          </a:solidFill>
                          <a:effectLst/>
                          <a:latin typeface="Arial" panose="020B0604020202020204" pitchFamily="34" charset="0"/>
                          <a:ea typeface="Times New Roman" panose="02020603050405020304" pitchFamily="18" charset="0"/>
                        </a:rPr>
                        <a:t>24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56">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Ingeniería en Gestión Empresarial</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74</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78</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69</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73</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Arial" panose="020B0604020202020204" pitchFamily="34" charset="0"/>
                          <a:ea typeface="Times New Roman" panose="02020603050405020304" pitchFamily="18" charset="0"/>
                        </a:rPr>
                        <a:t>86.74</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a:solidFill>
                            <a:srgbClr val="000000"/>
                          </a:solidFill>
                          <a:effectLst/>
                          <a:latin typeface="Arial" panose="020B0604020202020204" pitchFamily="34" charset="0"/>
                          <a:ea typeface="Times New Roman" panose="02020603050405020304" pitchFamily="18" charset="0"/>
                        </a:rPr>
                        <a:t>10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61279">
                <a:tc>
                  <a:txBody>
                    <a:bodyPr/>
                    <a:lstStyle/>
                    <a:p>
                      <a:pPr algn="ctr">
                        <a:lnSpc>
                          <a:spcPct val="107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Arquitectura</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22</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43</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21</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34</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Arial" panose="020B0604020202020204" pitchFamily="34" charset="0"/>
                          <a:ea typeface="Times New Roman" panose="02020603050405020304" pitchFamily="18" charset="0"/>
                        </a:rPr>
                        <a:t>70.50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a:solidFill>
                            <a:srgbClr val="000000"/>
                          </a:solidFill>
                          <a:effectLst/>
                          <a:latin typeface="Arial" panose="020B0604020202020204" pitchFamily="34" charset="0"/>
                          <a:ea typeface="Times New Roman" panose="02020603050405020304" pitchFamily="18" charset="0"/>
                        </a:rPr>
                        <a:t>10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61279">
                <a:tc>
                  <a:txBody>
                    <a:bodyPr/>
                    <a:lstStyle/>
                    <a:p>
                      <a:pPr algn="ctr">
                        <a:lnSpc>
                          <a:spcPct val="107000"/>
                        </a:lnSpc>
                        <a:spcAft>
                          <a:spcPts val="0"/>
                        </a:spcAft>
                      </a:pPr>
                      <a:r>
                        <a:rPr lang="es-MX" sz="1200" dirty="0">
                          <a:effectLst/>
                          <a:latin typeface="Arial" panose="020B0604020202020204" pitchFamily="34" charset="0"/>
                          <a:ea typeface="Times New Roman" panose="02020603050405020304" pitchFamily="18" charset="0"/>
                          <a:cs typeface="Arial" panose="020B0604020202020204" pitchFamily="34" charset="0"/>
                        </a:rPr>
                        <a:t>Ingeniería en Administración</a:t>
                      </a: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Times New Roman" panose="02020603050405020304" pitchFamily="18" charset="0"/>
                        </a:rPr>
                        <a:t>28</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Times New Roman" panose="02020603050405020304" pitchFamily="18" charset="0"/>
                        </a:rPr>
                        <a:t>19</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17</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Arial" panose="020B0604020202020204" pitchFamily="34" charset="0"/>
                          <a:ea typeface="Times New Roman" panose="02020603050405020304" pitchFamily="18" charset="0"/>
                        </a:rPr>
                        <a:t>10</a:t>
                      </a:r>
                      <a:endParaRPr lang="es-MX"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Arial" panose="020B0604020202020204" pitchFamily="34" charset="0"/>
                          <a:ea typeface="Times New Roman" panose="02020603050405020304" pitchFamily="18" charset="0"/>
                        </a:rPr>
                        <a:t>82.67</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a:solidFill>
                            <a:srgbClr val="000000"/>
                          </a:solidFill>
                          <a:effectLst/>
                          <a:latin typeface="Arial" panose="020B0604020202020204" pitchFamily="34" charset="0"/>
                          <a:ea typeface="Times New Roman" panose="02020603050405020304" pitchFamily="18" charset="0"/>
                        </a:rPr>
                        <a:t>20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4799">
                <a:tc>
                  <a:txBody>
                    <a:bodyPr/>
                    <a:lstStyle/>
                    <a:p>
                      <a:pPr algn="ctr">
                        <a:lnSpc>
                          <a:spcPct val="107000"/>
                        </a:lnSpc>
                        <a:spcAft>
                          <a:spcPts val="0"/>
                        </a:spcAft>
                      </a:pPr>
                      <a:r>
                        <a:rPr lang="es-ES" sz="1100" b="1" dirty="0">
                          <a:effectLst/>
                          <a:latin typeface="Arial" panose="020B0604020202020204" pitchFamily="34" charset="0"/>
                          <a:ea typeface="Times New Roman" panose="02020603050405020304" pitchFamily="18" charset="0"/>
                          <a:cs typeface="Arial" panose="020B0604020202020204" pitchFamily="34" charset="0"/>
                        </a:rPr>
                        <a:t>TOTAL</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ES" sz="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s-MX" sz="1200" dirty="0">
                        <a:effectLst/>
                        <a:latin typeface="Arial" panose="020B0604020202020204" pitchFamily="34" charset="0"/>
                        <a:ea typeface="Times New Roman" panose="02020603050405020304" pitchFamily="18" charset="0"/>
                        <a:cs typeface="Arial" panose="020B0604020202020204" pitchFamily="34" charset="0"/>
                      </a:endParaRPr>
                    </a:p>
                  </a:txBody>
                  <a:tcPr marL="66144" marR="66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ES" sz="1200" b="1">
                          <a:solidFill>
                            <a:srgbClr val="000000"/>
                          </a:solidFill>
                          <a:effectLst/>
                          <a:latin typeface="Arial" panose="020B0604020202020204" pitchFamily="34" charset="0"/>
                          <a:ea typeface="Times New Roman" panose="02020603050405020304" pitchFamily="18" charset="0"/>
                        </a:rPr>
                        <a:t>321</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ES" sz="1200" b="1">
                          <a:solidFill>
                            <a:srgbClr val="000000"/>
                          </a:solidFill>
                          <a:effectLst/>
                          <a:latin typeface="Arial" panose="020B0604020202020204" pitchFamily="34" charset="0"/>
                          <a:ea typeface="Times New Roman" panose="02020603050405020304" pitchFamily="18" charset="0"/>
                        </a:rPr>
                        <a:t>310</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endParaRPr>
                    </a:p>
                    <a:p>
                      <a:pPr algn="ctr">
                        <a:spcAft>
                          <a:spcPts val="0"/>
                        </a:spcAft>
                      </a:pPr>
                      <a:r>
                        <a:rPr lang="es-ES" sz="1200" b="1" dirty="0">
                          <a:effectLst/>
                          <a:latin typeface="Arial" panose="020B0604020202020204" pitchFamily="34" charset="0"/>
                          <a:ea typeface="Times New Roman" panose="02020603050405020304" pitchFamily="18" charset="0"/>
                        </a:rPr>
                        <a:t>290</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s-ES" sz="1200" b="1" dirty="0">
                        <a:effectLst/>
                        <a:latin typeface="Arial" panose="020B0604020202020204" pitchFamily="34" charset="0"/>
                        <a:ea typeface="Times New Roman" panose="02020603050405020304" pitchFamily="18" charset="0"/>
                      </a:endParaRPr>
                    </a:p>
                    <a:p>
                      <a:pPr algn="ctr">
                        <a:spcAft>
                          <a:spcPts val="0"/>
                        </a:spcAft>
                      </a:pPr>
                      <a:r>
                        <a:rPr lang="es-ES" sz="1200" b="1" dirty="0">
                          <a:effectLst/>
                          <a:latin typeface="Arial" panose="020B0604020202020204" pitchFamily="34" charset="0"/>
                          <a:ea typeface="Times New Roman" panose="02020603050405020304" pitchFamily="18" charset="0"/>
                        </a:rPr>
                        <a:t>268</a:t>
                      </a:r>
                      <a:endParaRPr lang="es-MX"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ES" sz="1100" b="1">
                          <a:effectLst/>
                          <a:latin typeface="Arial" panose="020B0604020202020204" pitchFamily="34" charset="0"/>
                          <a:ea typeface="Times New Roman" panose="02020603050405020304" pitchFamily="18" charset="0"/>
                        </a:rPr>
                        <a:t>84.61</a:t>
                      </a:r>
                      <a:endParaRPr lang="es-MX"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rPr>
                        <a:t>73</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0"/>
                  </a:ext>
                </a:extLst>
              </a:tr>
            </a:tbl>
          </a:graphicData>
        </a:graphic>
      </p:graphicFrame>
      <p:sp>
        <p:nvSpPr>
          <p:cNvPr id="5" name="Rectángulo 4"/>
          <p:cNvSpPr/>
          <p:nvPr/>
        </p:nvSpPr>
        <p:spPr>
          <a:xfrm>
            <a:off x="216024" y="827420"/>
            <a:ext cx="8604448" cy="369332"/>
          </a:xfrm>
          <a:prstGeom prst="rect">
            <a:avLst/>
          </a:prstGeom>
        </p:spPr>
        <p:txBody>
          <a:bodyPr wrap="square">
            <a:spAutoFit/>
          </a:bodyPr>
          <a:lstStyle/>
          <a:p>
            <a:pPr lvl="0" algn="ctr">
              <a:spcAft>
                <a:spcPts val="0"/>
              </a:spcAft>
            </a:pPr>
            <a:r>
              <a:rPr lang="es-ES" b="1" dirty="0">
                <a:latin typeface="Arial" panose="020B0604020202020204" pitchFamily="34" charset="0"/>
                <a:ea typeface="Times New Roman" panose="02020603050405020304" pitchFamily="18" charset="0"/>
                <a:cs typeface="Arial" panose="020B0604020202020204" pitchFamily="34" charset="0"/>
              </a:rPr>
              <a:t>Población escolar, aprovechamiento y deserción Febrero a Julio 2016</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827539"/>
          </a:xfrm>
          <a:prstGeom prst="rect">
            <a:avLst/>
          </a:prstGeom>
          <a:ln>
            <a:noFill/>
          </a:ln>
          <a:extLst>
            <a:ext uri="{53640926-AAD7-44D8-BBD7-CCE9431645EC}">
              <a14:shadowObscured xmlns:a14="http://schemas.microsoft.com/office/drawing/2010/main"/>
            </a:ext>
          </a:extLst>
        </p:spPr>
      </p:pic>
      <p:pic>
        <p:nvPicPr>
          <p:cNvPr id="12"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124744"/>
            <a:ext cx="9144000" cy="142876"/>
          </a:xfrm>
          <a:prstGeom prst="rect">
            <a:avLst/>
          </a:prstGeom>
          <a:noFill/>
          <a:ln>
            <a:noFill/>
          </a:ln>
        </p:spPr>
      </p:pic>
    </p:spTree>
    <p:extLst>
      <p:ext uri="{BB962C8B-B14F-4D97-AF65-F5344CB8AC3E}">
        <p14:creationId xmlns:p14="http://schemas.microsoft.com/office/powerpoint/2010/main" val="20811912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5616" y="1268760"/>
            <a:ext cx="6408712" cy="369332"/>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ACCIONES DEL PATRONATO</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141954" y="2636912"/>
            <a:ext cx="8356036" cy="2862322"/>
          </a:xfrm>
          <a:prstGeom prst="rect">
            <a:avLst/>
          </a:prstGeom>
        </p:spPr>
        <p:txBody>
          <a:bodyPr wrap="square">
            <a:spAutoFit/>
          </a:bodyPr>
          <a:lstStyle/>
          <a:p>
            <a:pPr marL="457200" algn="just">
              <a:spcAft>
                <a:spcPts val="0"/>
              </a:spcAft>
            </a:pPr>
            <a:r>
              <a:rPr lang="es-MX" dirty="0"/>
              <a:t>El patronato conjuntamente con el Instituto, en los meses de  julio, agosto y septiembre  participaron en la creación de un fondo económico destinado al otorgamiento de becas de inscripción,  para todos aquellos estudiantes que sufren de dificultades económicas y que no les permiten continuar con sus estudios profesionales, esto en el marco del evento nacional denominado Cumbre Cenit que se desarrolló en la ciudad de Puebla, Puebla y donde se participó con tres proyectos emanados de las academias de Industrias Alimentarias, Sistemas Computacionales y de ciencias económico administrativas</a:t>
            </a: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pic>
        <p:nvPicPr>
          <p:cNvPr id="14" name="Imagen 13"/>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160566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5616" y="1268760"/>
            <a:ext cx="6408712" cy="369332"/>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ASUNTOS JURÍDICOS</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4" name="Imagen 13"/>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1868096329"/>
              </p:ext>
            </p:extLst>
          </p:nvPr>
        </p:nvGraphicFramePr>
        <p:xfrm>
          <a:off x="457200" y="2492896"/>
          <a:ext cx="8229599" cy="2893541"/>
        </p:xfrm>
        <a:graphic>
          <a:graphicData uri="http://schemas.openxmlformats.org/drawingml/2006/table">
            <a:tbl>
              <a:tblPr/>
              <a:tblGrid>
                <a:gridCol w="220979">
                  <a:extLst>
                    <a:ext uri="{9D8B030D-6E8A-4147-A177-3AD203B41FA5}">
                      <a16:colId xmlns:a16="http://schemas.microsoft.com/office/drawing/2014/main" val="2931355765"/>
                    </a:ext>
                  </a:extLst>
                </a:gridCol>
                <a:gridCol w="1465823">
                  <a:extLst>
                    <a:ext uri="{9D8B030D-6E8A-4147-A177-3AD203B41FA5}">
                      <a16:colId xmlns:a16="http://schemas.microsoft.com/office/drawing/2014/main" val="3203321285"/>
                    </a:ext>
                  </a:extLst>
                </a:gridCol>
                <a:gridCol w="994402">
                  <a:extLst>
                    <a:ext uri="{9D8B030D-6E8A-4147-A177-3AD203B41FA5}">
                      <a16:colId xmlns:a16="http://schemas.microsoft.com/office/drawing/2014/main" val="1615743852"/>
                    </a:ext>
                  </a:extLst>
                </a:gridCol>
                <a:gridCol w="994402">
                  <a:extLst>
                    <a:ext uri="{9D8B030D-6E8A-4147-A177-3AD203B41FA5}">
                      <a16:colId xmlns:a16="http://schemas.microsoft.com/office/drawing/2014/main" val="4115718134"/>
                    </a:ext>
                  </a:extLst>
                </a:gridCol>
                <a:gridCol w="994402">
                  <a:extLst>
                    <a:ext uri="{9D8B030D-6E8A-4147-A177-3AD203B41FA5}">
                      <a16:colId xmlns:a16="http://schemas.microsoft.com/office/drawing/2014/main" val="3682907129"/>
                    </a:ext>
                  </a:extLst>
                </a:gridCol>
                <a:gridCol w="1077269">
                  <a:extLst>
                    <a:ext uri="{9D8B030D-6E8A-4147-A177-3AD203B41FA5}">
                      <a16:colId xmlns:a16="http://schemas.microsoft.com/office/drawing/2014/main" val="3340900639"/>
                    </a:ext>
                  </a:extLst>
                </a:gridCol>
                <a:gridCol w="445411">
                  <a:extLst>
                    <a:ext uri="{9D8B030D-6E8A-4147-A177-3AD203B41FA5}">
                      <a16:colId xmlns:a16="http://schemas.microsoft.com/office/drawing/2014/main" val="2207616859"/>
                    </a:ext>
                  </a:extLst>
                </a:gridCol>
                <a:gridCol w="504056">
                  <a:extLst>
                    <a:ext uri="{9D8B030D-6E8A-4147-A177-3AD203B41FA5}">
                      <a16:colId xmlns:a16="http://schemas.microsoft.com/office/drawing/2014/main" val="1864301288"/>
                    </a:ext>
                  </a:extLst>
                </a:gridCol>
                <a:gridCol w="1532855">
                  <a:extLst>
                    <a:ext uri="{9D8B030D-6E8A-4147-A177-3AD203B41FA5}">
                      <a16:colId xmlns:a16="http://schemas.microsoft.com/office/drawing/2014/main" val="1455730912"/>
                    </a:ext>
                  </a:extLst>
                </a:gridCol>
              </a:tblGrid>
              <a:tr h="160018">
                <a:tc rowSpan="2">
                  <a:txBody>
                    <a:bodyPr/>
                    <a:lstStyle/>
                    <a:p>
                      <a:pPr algn="ctr" fontAlgn="ctr"/>
                      <a:r>
                        <a:rPr lang="es-MX" sz="500" b="1" i="0" u="none" strike="noStrike" dirty="0">
                          <a:effectLst/>
                          <a:latin typeface="Arial" panose="020B0604020202020204" pitchFamily="34" charset="0"/>
                        </a:rPr>
                        <a:t>No.</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500" b="1" i="0" u="none" strike="noStrike" dirty="0">
                          <a:effectLst/>
                          <a:latin typeface="Arial" panose="020B0604020202020204" pitchFamily="34" charset="0"/>
                        </a:rPr>
                        <a:t>ASUNTO</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500" b="1" i="0" u="none" strike="noStrike">
                          <a:effectLst/>
                          <a:latin typeface="Arial" panose="020B0604020202020204" pitchFamily="34" charset="0"/>
                        </a:rPr>
                        <a:t>SITUACIÓN ACTUAL</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500" b="1" i="0" u="none" strike="noStrike">
                          <a:effectLst/>
                          <a:latin typeface="Arial" panose="020B0604020202020204" pitchFamily="34" charset="0"/>
                        </a:rPr>
                        <a:t>RESPONSABLE</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500" b="1" i="0" u="none" strike="noStrike">
                          <a:effectLst/>
                          <a:latin typeface="Arial" panose="020B0604020202020204" pitchFamily="34" charset="0"/>
                        </a:rPr>
                        <a:t>AREA DE ADSCRIPCIÓN</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rowSpan="2">
                  <a:txBody>
                    <a:bodyPr/>
                    <a:lstStyle/>
                    <a:p>
                      <a:pPr algn="ctr" fontAlgn="ctr"/>
                      <a:r>
                        <a:rPr lang="es-MX" sz="500" b="1" i="0" u="none" strike="noStrike">
                          <a:effectLst/>
                          <a:latin typeface="Arial" panose="020B0604020202020204" pitchFamily="34" charset="0"/>
                        </a:rPr>
                        <a:t>CARGO</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2">
                  <a:txBody>
                    <a:bodyPr/>
                    <a:lstStyle/>
                    <a:p>
                      <a:pPr algn="ctr" fontAlgn="ctr"/>
                      <a:r>
                        <a:rPr lang="es-MX" sz="500" b="1" i="0" u="none" strike="noStrike">
                          <a:effectLst/>
                          <a:latin typeface="Arial" panose="020B0604020202020204" pitchFamily="34" charset="0"/>
                        </a:rPr>
                        <a:t>FECHA  PARA</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rowSpan="2">
                  <a:txBody>
                    <a:bodyPr/>
                    <a:lstStyle/>
                    <a:p>
                      <a:pPr algn="ctr" fontAlgn="ctr"/>
                      <a:r>
                        <a:rPr lang="es-MX" sz="500" b="1" i="0" u="none" strike="noStrike" dirty="0">
                          <a:effectLst/>
                          <a:latin typeface="Arial" panose="020B0604020202020204" pitchFamily="34" charset="0"/>
                        </a:rPr>
                        <a:t>INSTRUCCIÓN FINAL</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extLst>
                  <a:ext uri="{0D108BD9-81ED-4DB2-BD59-A6C34878D82A}">
                    <a16:rowId xmlns:a16="http://schemas.microsoft.com/office/drawing/2014/main" val="1058788131"/>
                  </a:ext>
                </a:extLst>
              </a:tr>
              <a:tr h="320036">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500" b="1" i="0" u="none" strike="noStrike">
                          <a:effectLst/>
                          <a:latin typeface="Arial" panose="020B0604020202020204" pitchFamily="34" charset="0"/>
                        </a:rPr>
                        <a:t>TERMINAR </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500" b="1" i="0" u="none" strike="noStrike" dirty="0">
                          <a:effectLst/>
                          <a:latin typeface="Arial" panose="020B0604020202020204" pitchFamily="34" charset="0"/>
                        </a:rPr>
                        <a:t>PAGAR / PRESENTAR</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extLst>
                  <a:ext uri="{0D108BD9-81ED-4DB2-BD59-A6C34878D82A}">
                    <a16:rowId xmlns:a16="http://schemas.microsoft.com/office/drawing/2014/main" val="1965282686"/>
                  </a:ext>
                </a:extLst>
              </a:tr>
              <a:tr h="480054">
                <a:tc>
                  <a:txBody>
                    <a:bodyPr/>
                    <a:lstStyle/>
                    <a:p>
                      <a:pPr algn="ctr" fontAlgn="ctr"/>
                      <a:r>
                        <a:rPr lang="es-MX" sz="800" b="0" i="0" u="none" strike="noStrike" dirty="0">
                          <a:effectLst/>
                          <a:latin typeface="Arial" panose="020B0604020202020204" pitchFamily="34" charset="0"/>
                        </a:rPr>
                        <a:t>1</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Juicio laboral 373/2015/11-C</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Juicio en proceso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ING. ALDO BONI OREGÓN HINOJOSA</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Dirección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Director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dirty="0">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Solicitar informe del avance del juicio al despacho de abogados externos</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695612"/>
                  </a:ext>
                </a:extLst>
              </a:tr>
              <a:tr h="480054">
                <a:tc>
                  <a:txBody>
                    <a:bodyPr/>
                    <a:lstStyle/>
                    <a:p>
                      <a:pPr algn="ctr" fontAlgn="ctr"/>
                      <a:r>
                        <a:rPr lang="es-MX" sz="800" b="0" i="0" u="none" strike="noStrike">
                          <a:effectLst/>
                          <a:latin typeface="Arial" panose="020B0604020202020204" pitchFamily="34" charset="0"/>
                        </a:rPr>
                        <a:t>2</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Expediente laboral 196/2016-11C promovido por 11 docentes ante la junta local de conciliación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Juicio en proceso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ING. ALDO BONI OREGÓN HINOJOSA</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Dirección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Director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Solicitar informe del avance del juicio al despacho de abogados externos</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973659"/>
                  </a:ext>
                </a:extLst>
              </a:tr>
              <a:tr h="480054">
                <a:tc>
                  <a:txBody>
                    <a:bodyPr/>
                    <a:lstStyle/>
                    <a:p>
                      <a:pPr algn="ctr" fontAlgn="ctr"/>
                      <a:r>
                        <a:rPr lang="es-MX" sz="800" b="0" i="0" u="none" strike="noStrike">
                          <a:effectLst/>
                          <a:latin typeface="Arial" panose="020B0604020202020204" pitchFamily="34" charset="0"/>
                        </a:rPr>
                        <a:t>3</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Expediente laboral 726/2014/11-F</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Juicio en proceso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ING. ALDO BONI OREGÓN HINOJOSA</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Dirección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Director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Solicitar informe del avance del juicio al despacho de abogados externos</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814527"/>
                  </a:ext>
                </a:extLst>
              </a:tr>
              <a:tr h="480054">
                <a:tc>
                  <a:txBody>
                    <a:bodyPr/>
                    <a:lstStyle/>
                    <a:p>
                      <a:pPr algn="ctr" fontAlgn="ctr"/>
                      <a:r>
                        <a:rPr lang="es-MX" sz="800" b="0" i="0" u="none" strike="noStrike">
                          <a:effectLst/>
                          <a:latin typeface="Arial" panose="020B0604020202020204" pitchFamily="34" charset="0"/>
                        </a:rPr>
                        <a:t>4</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Expediente 2582/2016-II</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Juicio de Amparo en Proceso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ING. ALDO BONI OREGÓN HINOJOSA y Otros</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Dirección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Director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Dar puntual seguimiento ante el despacho de abogados externo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757851"/>
                  </a:ext>
                </a:extLst>
              </a:tr>
              <a:tr h="480054">
                <a:tc>
                  <a:txBody>
                    <a:bodyPr/>
                    <a:lstStyle/>
                    <a:p>
                      <a:pPr algn="ctr" fontAlgn="ctr"/>
                      <a:r>
                        <a:rPr lang="es-MX" sz="800" b="0" i="0" u="none" strike="noStrike">
                          <a:effectLst/>
                          <a:latin typeface="Arial" panose="020B0604020202020204" pitchFamily="34" charset="0"/>
                        </a:rPr>
                        <a:t>5</a:t>
                      </a:r>
                    </a:p>
                  </a:txBody>
                  <a:tcPr marL="5591" marR="5591" marT="5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Averiguación Previa 1020/2015</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Denuncia en proceso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a:effectLst/>
                          <a:latin typeface="Arial" panose="020B0604020202020204" pitchFamily="34" charset="0"/>
                        </a:rPr>
                        <a:t>ING. ALDO BONI OREGÓN HINOJOSA</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Dirección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Director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dirty="0">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1" i="0" u="none" strike="noStrike" dirty="0">
                          <a:solidFill>
                            <a:srgbClr val="FF0000"/>
                          </a:solidFill>
                          <a:effectLst/>
                          <a:latin typeface="Arial" panose="020B0604020202020204" pitchFamily="34" charset="0"/>
                        </a:rPr>
                        <a:t> </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00" b="0" i="0" u="none" strike="noStrike" dirty="0">
                          <a:effectLst/>
                          <a:latin typeface="Arial" panose="020B0604020202020204" pitchFamily="34" charset="0"/>
                        </a:rPr>
                        <a:t>Dar puntual seguimiento ante el despacho de abogados externo</a:t>
                      </a:r>
                    </a:p>
                  </a:txBody>
                  <a:tcPr marL="5591" marR="5591" marT="5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042657"/>
                  </a:ext>
                </a:extLst>
              </a:tr>
            </a:tbl>
          </a:graphicData>
        </a:graphic>
      </p:graphicFrame>
    </p:spTree>
    <p:extLst>
      <p:ext uri="{BB962C8B-B14F-4D97-AF65-F5344CB8AC3E}">
        <p14:creationId xmlns:p14="http://schemas.microsoft.com/office/powerpoint/2010/main" val="113977188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5616" y="1268760"/>
            <a:ext cx="6408712" cy="369332"/>
          </a:xfrm>
          <a:prstGeom prst="rect">
            <a:avLst/>
          </a:prstGeom>
        </p:spPr>
        <p:txBody>
          <a:bodyPr wrap="square">
            <a:spAutoFit/>
          </a:bodyPr>
          <a:lstStyle/>
          <a:p>
            <a:pPr marL="457200" algn="ctr">
              <a:spcAft>
                <a:spcPts val="0"/>
              </a:spcAft>
            </a:pPr>
            <a:r>
              <a:rPr lang="es-MX" b="1" dirty="0">
                <a:solidFill>
                  <a:srgbClr val="000000"/>
                </a:solidFill>
                <a:latin typeface="Arial" panose="020B0604020202020204" pitchFamily="34" charset="0"/>
                <a:ea typeface="Times New Roman" panose="02020603050405020304" pitchFamily="18" charset="0"/>
                <a:cs typeface="Arial" panose="020B0604020202020204" pitchFamily="34" charset="0"/>
              </a:rPr>
              <a:t>ENTREGA RECEPCIÓN</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251520" y="2924944"/>
            <a:ext cx="8356036" cy="1200329"/>
          </a:xfrm>
          <a:prstGeom prst="rect">
            <a:avLst/>
          </a:prstGeom>
        </p:spPr>
        <p:txBody>
          <a:bodyPr wrap="square">
            <a:spAutoFit/>
          </a:bodyPr>
          <a:lstStyle/>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El pasado 10 de noviembre del presente en las instalaciones del ITJMMPE se efectuó la entrega recepción del ITS de La Huerta al Instituto Tecnológico José Mario Molina Pasquel y Enríquez.</a:t>
            </a:r>
            <a:endPar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pic>
        <p:nvPicPr>
          <p:cNvPr id="14" name="Imagen 13"/>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469425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8 CuadroTexto"/>
          <p:cNvSpPr txBox="1">
            <a:spLocks noChangeArrowheads="1"/>
          </p:cNvSpPr>
          <p:nvPr/>
        </p:nvSpPr>
        <p:spPr bwMode="auto">
          <a:xfrm>
            <a:off x="857250" y="2551112"/>
            <a:ext cx="7429500" cy="1755775"/>
          </a:xfrm>
          <a:prstGeom prst="rect">
            <a:avLst/>
          </a:prstGeom>
          <a:noFill/>
          <a:ln w="9525">
            <a:noFill/>
            <a:miter lim="800000"/>
            <a:headEnd/>
            <a:tailEnd/>
          </a:ln>
        </p:spPr>
        <p:txBody>
          <a:bodyPr>
            <a:spAutoFit/>
          </a:bodyPr>
          <a:lstStyle/>
          <a:p>
            <a:pPr algn="ctr"/>
            <a:r>
              <a:rPr lang="es-MX" sz="5400" b="1" dirty="0">
                <a:latin typeface="Arial" panose="020B0604020202020204" pitchFamily="34" charset="0"/>
                <a:cs typeface="Arial" panose="020B0604020202020204" pitchFamily="34" charset="0"/>
              </a:rPr>
              <a:t>GRACIAS POR SU ATENCIÓN</a:t>
            </a:r>
          </a:p>
        </p:txBody>
      </p:sp>
      <p:pic>
        <p:nvPicPr>
          <p:cNvPr id="8" name="Imagen 7"/>
          <p:cNvPicPr/>
          <p:nvPr/>
        </p:nvPicPr>
        <p:blipFill rotWithShape="1">
          <a:blip r:embed="rId3">
            <a:extLst>
              <a:ext uri="{28A0092B-C50C-407E-A947-70E740481C1C}">
                <a14:useLocalDpi xmlns:a14="http://schemas.microsoft.com/office/drawing/2010/main" val="0"/>
              </a:ext>
            </a:extLst>
          </a:blip>
          <a:srcRect l="1340" t="20927" r="1552"/>
          <a:stretch/>
        </p:blipFill>
        <p:spPr bwMode="auto">
          <a:xfrm>
            <a:off x="796999" y="116633"/>
            <a:ext cx="7591425" cy="1080119"/>
          </a:xfrm>
          <a:prstGeom prst="rect">
            <a:avLst/>
          </a:prstGeom>
          <a:ln>
            <a:noFill/>
          </a:ln>
          <a:extLst>
            <a:ext uri="{53640926-AAD7-44D8-BBD7-CCE9431645EC}">
              <a14:shadowObscured xmlns:a14="http://schemas.microsoft.com/office/drawing/2010/main"/>
            </a:ext>
          </a:extLst>
        </p:spPr>
      </p:pic>
    </p:spTree>
  </p:cSld>
  <p:clrMapOvr>
    <a:masterClrMapping/>
  </p:clrMapOvr>
  <p:transition advClick="0" advTm="1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564" y="1190267"/>
            <a:ext cx="8229600" cy="634082"/>
          </a:xfrm>
        </p:spPr>
        <p:txBody>
          <a:bodyPr/>
          <a:lstStyle/>
          <a:p>
            <a:r>
              <a:rPr lang="es-MX" sz="2200" b="1" dirty="0">
                <a:latin typeface="Arial" panose="020B0604020202020204" pitchFamily="34" charset="0"/>
                <a:cs typeface="Arial" panose="020B0604020202020204" pitchFamily="34" charset="0"/>
              </a:rPr>
              <a:t>METAS Y ACTIVIDADES PARA LA ENSEÑANZA DEL INGLÉS</a:t>
            </a: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pic>
        <p:nvPicPr>
          <p:cNvPr id="13" name="Picture 22" descr="C:\Users\Administrador\Desktop\Div Desarrollo Academico\Folleto Lab Julio\banda.png"/>
          <p:cNvPicPr>
            <a:picLocks noChangeAspect="1" noChangeArrowheads="1"/>
          </p:cNvPicPr>
          <p:nvPr/>
        </p:nvPicPr>
        <p:blipFill>
          <a:blip r:embed="rId3"/>
          <a:stretch>
            <a:fillRect/>
          </a:stretch>
        </p:blipFill>
        <p:spPr bwMode="auto">
          <a:xfrm>
            <a:off x="36512" y="1700808"/>
            <a:ext cx="9144000" cy="142876"/>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769396581"/>
              </p:ext>
            </p:extLst>
          </p:nvPr>
        </p:nvGraphicFramePr>
        <p:xfrm>
          <a:off x="676144" y="2132856"/>
          <a:ext cx="7880440" cy="4459408"/>
        </p:xfrm>
        <a:graphic>
          <a:graphicData uri="http://schemas.openxmlformats.org/drawingml/2006/table">
            <a:tbl>
              <a:tblPr firstRow="1" bandRow="1">
                <a:tableStyleId>{5940675A-B579-460E-94D1-54222C63F5DA}</a:tableStyleId>
              </a:tblPr>
              <a:tblGrid>
                <a:gridCol w="4271821">
                  <a:extLst>
                    <a:ext uri="{9D8B030D-6E8A-4147-A177-3AD203B41FA5}">
                      <a16:colId xmlns:a16="http://schemas.microsoft.com/office/drawing/2014/main" val="1840359080"/>
                    </a:ext>
                  </a:extLst>
                </a:gridCol>
                <a:gridCol w="3608619">
                  <a:extLst>
                    <a:ext uri="{9D8B030D-6E8A-4147-A177-3AD203B41FA5}">
                      <a16:colId xmlns:a16="http://schemas.microsoft.com/office/drawing/2014/main" val="1231110273"/>
                    </a:ext>
                  </a:extLst>
                </a:gridCol>
              </a:tblGrid>
              <a:tr h="449666">
                <a:tc>
                  <a:txBody>
                    <a:bodyPr/>
                    <a:lstStyle/>
                    <a:p>
                      <a:pPr algn="ctr"/>
                      <a:r>
                        <a:rPr lang="es-MX" sz="1600" dirty="0">
                          <a:latin typeface="Arial" panose="020B0604020202020204" pitchFamily="34" charset="0"/>
                          <a:cs typeface="Arial" panose="020B0604020202020204" pitchFamily="34" charset="0"/>
                        </a:rPr>
                        <a:t>Acciones</a:t>
                      </a:r>
                    </a:p>
                  </a:txBody>
                  <a:tcPr/>
                </a:tc>
                <a:tc>
                  <a:txBody>
                    <a:bodyPr/>
                    <a:lstStyle/>
                    <a:p>
                      <a:pPr algn="ctr"/>
                      <a:r>
                        <a:rPr lang="es-MX" sz="1600" dirty="0">
                          <a:latin typeface="Arial" panose="020B0604020202020204" pitchFamily="34" charset="0"/>
                          <a:cs typeface="Arial" panose="020B0604020202020204" pitchFamily="34" charset="0"/>
                        </a:rPr>
                        <a:t>Metas</a:t>
                      </a:r>
                    </a:p>
                  </a:txBody>
                  <a:tcPr/>
                </a:tc>
                <a:extLst>
                  <a:ext uri="{0D108BD9-81ED-4DB2-BD59-A6C34878D82A}">
                    <a16:rowId xmlns:a16="http://schemas.microsoft.com/office/drawing/2014/main" val="635926716"/>
                  </a:ext>
                </a:extLst>
              </a:tr>
              <a:tr h="821114">
                <a:tc>
                  <a:txBody>
                    <a:bodyPr/>
                    <a:lstStyle/>
                    <a:p>
                      <a:pPr algn="just"/>
                      <a:r>
                        <a:rPr lang="es-MX" sz="1400" kern="1200" dirty="0">
                          <a:latin typeface="Arial" panose="020B0604020202020204" pitchFamily="34" charset="0"/>
                          <a:cs typeface="Arial" panose="020B0604020202020204" pitchFamily="34" charset="0"/>
                        </a:rPr>
                        <a:t>Promover la importancia</a:t>
                      </a:r>
                      <a:r>
                        <a:rPr lang="es-MX" sz="1400" kern="1200" baseline="0" dirty="0">
                          <a:latin typeface="Arial" panose="020B0604020202020204" pitchFamily="34" charset="0"/>
                          <a:cs typeface="Arial" panose="020B0604020202020204" pitchFamily="34" charset="0"/>
                        </a:rPr>
                        <a:t> de contar con las competencias d</a:t>
                      </a:r>
                      <a:r>
                        <a:rPr lang="es-MX" sz="1400" kern="1200" dirty="0">
                          <a:latin typeface="Arial" panose="020B0604020202020204" pitchFamily="34" charset="0"/>
                          <a:cs typeface="Arial" panose="020B0604020202020204" pitchFamily="34" charset="0"/>
                        </a:rPr>
                        <a:t>el idioma inglés a la comunidad estudiantil.</a:t>
                      </a:r>
                      <a:endParaRPr lang="es-MX"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just"/>
                      <a:r>
                        <a:rPr lang="es-MX" sz="1400" dirty="0">
                          <a:latin typeface="Arial" panose="020B0604020202020204" pitchFamily="34" charset="0"/>
                          <a:cs typeface="Arial" panose="020B0604020202020204" pitchFamily="34" charset="0"/>
                        </a:rPr>
                        <a:t>Difusión al 100%</a:t>
                      </a:r>
                      <a:r>
                        <a:rPr lang="es-MX" sz="1400" baseline="0" dirty="0">
                          <a:latin typeface="Arial" panose="020B0604020202020204" pitchFamily="34" charset="0"/>
                          <a:cs typeface="Arial" panose="020B0604020202020204" pitchFamily="34" charset="0"/>
                        </a:rPr>
                        <a:t> de los estudiantes inscritos.</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20913062"/>
                  </a:ext>
                </a:extLst>
              </a:tr>
              <a:tr h="610930">
                <a:tc>
                  <a:txBody>
                    <a:bodyPr/>
                    <a:lstStyle/>
                    <a:p>
                      <a:r>
                        <a:rPr lang="es-MX" sz="1400" kern="1200" dirty="0">
                          <a:latin typeface="Arial" panose="020B0604020202020204" pitchFamily="34" charset="0"/>
                          <a:cs typeface="Arial" panose="020B0604020202020204" pitchFamily="34" charset="0"/>
                        </a:rPr>
                        <a:t>Implementar</a:t>
                      </a:r>
                      <a:r>
                        <a:rPr lang="es-MX" sz="1400" kern="1200" baseline="0" dirty="0">
                          <a:latin typeface="Arial" panose="020B0604020202020204" pitchFamily="34" charset="0"/>
                          <a:cs typeface="Arial" panose="020B0604020202020204" pitchFamily="34" charset="0"/>
                        </a:rPr>
                        <a:t> la </a:t>
                      </a:r>
                      <a:r>
                        <a:rPr lang="es-MX" sz="1400" kern="1200" dirty="0">
                          <a:latin typeface="Arial" panose="020B0604020202020204" pitchFamily="34" charset="0"/>
                          <a:cs typeface="Arial" panose="020B0604020202020204" pitchFamily="34" charset="0"/>
                        </a:rPr>
                        <a:t>obligatoriedad para cursar el idioma inglés entre la</a:t>
                      </a:r>
                      <a:r>
                        <a:rPr lang="es-MX" sz="1400" kern="1200" baseline="0" dirty="0">
                          <a:latin typeface="Arial" panose="020B0604020202020204" pitchFamily="34" charset="0"/>
                          <a:cs typeface="Arial" panose="020B0604020202020204" pitchFamily="34" charset="0"/>
                        </a:rPr>
                        <a:t> </a:t>
                      </a:r>
                      <a:r>
                        <a:rPr lang="es-MX" sz="1400" kern="1200" dirty="0">
                          <a:latin typeface="Arial" panose="020B0604020202020204" pitchFamily="34" charset="0"/>
                          <a:cs typeface="Arial" panose="020B0604020202020204" pitchFamily="34" charset="0"/>
                        </a:rPr>
                        <a:t>comunidad estudiantil.</a:t>
                      </a:r>
                      <a:endParaRPr lang="es-MX"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just"/>
                      <a:r>
                        <a:rPr lang="es-MX" sz="1400" dirty="0">
                          <a:latin typeface="Arial" panose="020B0604020202020204" pitchFamily="34" charset="0"/>
                          <a:cs typeface="Arial" panose="020B0604020202020204" pitchFamily="34" charset="0"/>
                        </a:rPr>
                        <a:t>60%</a:t>
                      </a:r>
                      <a:r>
                        <a:rPr lang="es-MX" sz="1400" baseline="0" dirty="0">
                          <a:latin typeface="Arial" panose="020B0604020202020204" pitchFamily="34" charset="0"/>
                          <a:cs typeface="Arial" panose="020B0604020202020204" pitchFamily="34" charset="0"/>
                        </a:rPr>
                        <a:t> de estudiantes en cursos de inglés</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5435376"/>
                  </a:ext>
                </a:extLst>
              </a:tr>
              <a:tr h="83631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Dar inicio a</a:t>
                      </a:r>
                      <a:r>
                        <a:rPr lang="es-MX" sz="1400" baseline="0" dirty="0">
                          <a:latin typeface="Arial" panose="020B0604020202020204" pitchFamily="34" charset="0"/>
                          <a:cs typeface="Arial" panose="020B0604020202020204" pitchFamily="34" charset="0"/>
                        </a:rPr>
                        <a:t> inscripciones </a:t>
                      </a:r>
                      <a:r>
                        <a:rPr lang="es-MX" sz="1400" dirty="0">
                          <a:latin typeface="Arial" panose="020B0604020202020204" pitchFamily="34" charset="0"/>
                          <a:cs typeface="Arial" panose="020B0604020202020204" pitchFamily="34" charset="0"/>
                        </a:rPr>
                        <a:t>de inglés</a:t>
                      </a:r>
                      <a:r>
                        <a:rPr lang="es-MX" sz="1400" baseline="0" dirty="0">
                          <a:latin typeface="Arial" panose="020B0604020202020204" pitchFamily="34" charset="0"/>
                          <a:cs typeface="Arial" panose="020B0604020202020204" pitchFamily="34" charset="0"/>
                        </a:rPr>
                        <a:t> desde primer semestre para concluirlo en seis niveles y lograr alcanzar un B2 </a:t>
                      </a:r>
                      <a:r>
                        <a:rPr lang="es-MX" sz="1400" dirty="0">
                          <a:latin typeface="Arial" panose="020B0604020202020204" pitchFamily="34" charset="0"/>
                          <a:cs typeface="Arial" panose="020B0604020202020204" pitchFamily="34" charset="0"/>
                        </a:rPr>
                        <a:t>del MCER</a:t>
                      </a:r>
                      <a:endParaRPr lang="es-MX" sz="1400" dirty="0">
                        <a:latin typeface="Arial" panose="020B0604020202020204" pitchFamily="34" charset="0"/>
                        <a:ea typeface="Segoe UI" pitchFamily="34" charset="0"/>
                        <a:cs typeface="Arial" panose="020B0604020202020204" pitchFamily="34" charset="0"/>
                      </a:endParaRPr>
                    </a:p>
                  </a:txBody>
                  <a:tcPr/>
                </a:tc>
                <a:tc>
                  <a:txBody>
                    <a:bodyPr/>
                    <a:lstStyle/>
                    <a:p>
                      <a:pPr algn="just"/>
                      <a:r>
                        <a:rPr lang="es-MX" sz="1400" dirty="0">
                          <a:latin typeface="Arial" panose="020B0604020202020204" pitchFamily="34" charset="0"/>
                          <a:cs typeface="Arial" panose="020B0604020202020204" pitchFamily="34" charset="0"/>
                        </a:rPr>
                        <a:t>60%</a:t>
                      </a:r>
                      <a:r>
                        <a:rPr lang="es-MX" sz="1400" baseline="0" dirty="0">
                          <a:latin typeface="Arial" panose="020B0604020202020204" pitchFamily="34" charset="0"/>
                          <a:cs typeface="Arial" panose="020B0604020202020204" pitchFamily="34" charset="0"/>
                        </a:rPr>
                        <a:t> de estudiantes de nuevo ingreso en curso de inglés</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3829465"/>
                  </a:ext>
                </a:extLst>
              </a:tr>
              <a:tr h="796502">
                <a:tc>
                  <a:txBody>
                    <a:bodyPr/>
                    <a:lstStyle/>
                    <a:p>
                      <a:pPr algn="just"/>
                      <a:r>
                        <a:rPr lang="es-MX" sz="1400" dirty="0">
                          <a:latin typeface="Arial" panose="020B0604020202020204" pitchFamily="34" charset="0"/>
                          <a:cs typeface="Arial" panose="020B0604020202020204" pitchFamily="34" charset="0"/>
                        </a:rPr>
                        <a:t>Implementar</a:t>
                      </a:r>
                      <a:r>
                        <a:rPr lang="es-MX" sz="1400" baseline="0" dirty="0">
                          <a:latin typeface="Arial" panose="020B0604020202020204" pitchFamily="34" charset="0"/>
                          <a:cs typeface="Arial" panose="020B0604020202020204" pitchFamily="34" charset="0"/>
                        </a:rPr>
                        <a:t> programa de becas de inglés a estudiantes de hijos de comuneros y escasos recursos.</a:t>
                      </a:r>
                      <a:endParaRPr lang="es-MX" sz="1400" dirty="0">
                        <a:latin typeface="Arial" panose="020B0604020202020204" pitchFamily="34" charset="0"/>
                        <a:cs typeface="Arial" panose="020B0604020202020204" pitchFamily="34" charset="0"/>
                      </a:endParaRPr>
                    </a:p>
                  </a:txBody>
                  <a:tcPr/>
                </a:tc>
                <a:tc>
                  <a:txBody>
                    <a:bodyPr/>
                    <a:lstStyle/>
                    <a:p>
                      <a:pPr algn="just"/>
                      <a:r>
                        <a:rPr lang="es-MX" sz="1400" dirty="0">
                          <a:latin typeface="Arial" panose="020B0604020202020204" pitchFamily="34" charset="0"/>
                          <a:cs typeface="Arial" panose="020B0604020202020204" pitchFamily="34" charset="0"/>
                        </a:rPr>
                        <a:t>5%</a:t>
                      </a:r>
                      <a:r>
                        <a:rPr lang="es-MX" sz="1400" baseline="0" dirty="0">
                          <a:latin typeface="Arial" panose="020B0604020202020204" pitchFamily="34" charset="0"/>
                          <a:cs typeface="Arial" panose="020B0604020202020204" pitchFamily="34" charset="0"/>
                        </a:rPr>
                        <a:t> de estudiantes con beca en el programa de inglés.</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1296197"/>
                  </a:ext>
                </a:extLst>
              </a:tr>
              <a:tr h="821026">
                <a:tc>
                  <a:txBody>
                    <a:bodyPr/>
                    <a:lstStyle/>
                    <a:p>
                      <a:pPr algn="just"/>
                      <a:r>
                        <a:rPr lang="es-MX" sz="1400" dirty="0">
                          <a:latin typeface="Arial" panose="020B0604020202020204" pitchFamily="34" charset="0"/>
                          <a:cs typeface="Arial" panose="020B0604020202020204" pitchFamily="34" charset="0"/>
                        </a:rPr>
                        <a:t>Aplicació</a:t>
                      </a:r>
                      <a:r>
                        <a:rPr lang="es-MX" sz="1400" baseline="0" dirty="0">
                          <a:latin typeface="Arial" panose="020B0604020202020204" pitchFamily="34" charset="0"/>
                          <a:cs typeface="Arial" panose="020B0604020202020204" pitchFamily="34" charset="0"/>
                        </a:rPr>
                        <a:t>n de curso de inglés en línea para los estudiantes del programa educativo de la Ingeniería en Administración modalidad mixta.</a:t>
                      </a:r>
                      <a:endParaRPr lang="es-MX" sz="140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60%</a:t>
                      </a:r>
                      <a:r>
                        <a:rPr lang="es-MX" sz="1400" baseline="0" dirty="0">
                          <a:latin typeface="Arial" panose="020B0604020202020204" pitchFamily="34" charset="0"/>
                          <a:cs typeface="Arial" panose="020B0604020202020204" pitchFamily="34" charset="0"/>
                        </a:rPr>
                        <a:t> de estudiantes del P.E de Ing. en Administración en cursos de inglés en línea.</a:t>
                      </a:r>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037583"/>
                  </a:ext>
                </a:extLst>
              </a:tr>
            </a:tbl>
          </a:graphicData>
        </a:graphic>
      </p:graphicFrame>
    </p:spTree>
    <p:extLst>
      <p:ext uri="{BB962C8B-B14F-4D97-AF65-F5344CB8AC3E}">
        <p14:creationId xmlns:p14="http://schemas.microsoft.com/office/powerpoint/2010/main" val="2023612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712" y="1138734"/>
            <a:ext cx="8229600" cy="634082"/>
          </a:xfrm>
        </p:spPr>
        <p:txBody>
          <a:bodyPr/>
          <a:lstStyle/>
          <a:p>
            <a:r>
              <a:rPr lang="es-MX" sz="2200" b="1" dirty="0">
                <a:latin typeface="Arial" panose="020B0604020202020204" pitchFamily="34" charset="0"/>
                <a:cs typeface="Arial" panose="020B0604020202020204" pitchFamily="34" charset="0"/>
              </a:rPr>
              <a:t>GRAFICO DE ESTUDIANTES EN PROGRAMA DEL INGLÉS</a:t>
            </a:r>
          </a:p>
        </p:txBody>
      </p:sp>
      <p:pic>
        <p:nvPicPr>
          <p:cNvPr id="11" name="Imagen 10"/>
          <p:cNvPicPr/>
          <p:nvPr/>
        </p:nvPicPr>
        <p:blipFill rotWithShape="1">
          <a:blip r:embed="rId2">
            <a:extLst>
              <a:ext uri="{28A0092B-C50C-407E-A947-70E740481C1C}">
                <a14:useLocalDpi xmlns:a14="http://schemas.microsoft.com/office/drawing/2010/main" val="0"/>
              </a:ext>
            </a:extLst>
          </a:blip>
          <a:srcRect l="1340" t="20927" r="1552"/>
          <a:stretch/>
        </p:blipFill>
        <p:spPr bwMode="auto">
          <a:xfrm>
            <a:off x="755576" y="81181"/>
            <a:ext cx="7591425" cy="1187579"/>
          </a:xfrm>
          <a:prstGeom prst="rect">
            <a:avLst/>
          </a:prstGeom>
          <a:ln>
            <a:noFill/>
          </a:ln>
          <a:extLst>
            <a:ext uri="{53640926-AAD7-44D8-BBD7-CCE9431645EC}">
              <a14:shadowObscured xmlns:a14="http://schemas.microsoft.com/office/drawing/2010/main"/>
            </a:ext>
          </a:extLst>
        </p:spPr>
      </p:pic>
      <p:graphicFrame>
        <p:nvGraphicFramePr>
          <p:cNvPr id="12" name="Gráfico 11"/>
          <p:cNvGraphicFramePr>
            <a:graphicFrameLocks/>
          </p:cNvGraphicFramePr>
          <p:nvPr>
            <p:extLst/>
          </p:nvPr>
        </p:nvGraphicFramePr>
        <p:xfrm>
          <a:off x="251520" y="1970340"/>
          <a:ext cx="8640961" cy="486916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2" descr="C:\Users\Administrador\Desktop\Div Desarrollo Academico\Folleto Lab Julio\banda.png"/>
          <p:cNvPicPr>
            <a:picLocks noChangeAspect="1" noChangeArrowheads="1"/>
          </p:cNvPicPr>
          <p:nvPr/>
        </p:nvPicPr>
        <p:blipFill>
          <a:blip r:embed="rId4"/>
          <a:stretch>
            <a:fillRect/>
          </a:stretch>
        </p:blipFill>
        <p:spPr bwMode="auto">
          <a:xfrm>
            <a:off x="-20712" y="1629940"/>
            <a:ext cx="9144000" cy="142876"/>
          </a:xfrm>
          <a:prstGeom prst="rect">
            <a:avLst/>
          </a:prstGeom>
          <a:noFill/>
          <a:ln>
            <a:noFill/>
          </a:ln>
        </p:spPr>
      </p:pic>
    </p:spTree>
    <p:extLst>
      <p:ext uri="{BB962C8B-B14F-4D97-AF65-F5344CB8AC3E}">
        <p14:creationId xmlns:p14="http://schemas.microsoft.com/office/powerpoint/2010/main" val="10219203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GENSWF_MOVIE_ONCLICK_URL" val="http://"/>
  <p:tag name="GENSWF_MOVIE_PRESENTATION_END_URL" val="http://"/>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20917</TotalTime>
  <Words>5878</Words>
  <Application>Microsoft Office PowerPoint</Application>
  <PresentationFormat>Presentación en pantalla (4:3)</PresentationFormat>
  <Paragraphs>1981</Paragraphs>
  <Slides>73</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73</vt:i4>
      </vt:variant>
    </vt:vector>
  </HeadingPairs>
  <TitlesOfParts>
    <vt:vector size="85" baseType="lpstr">
      <vt:lpstr>Arial</vt:lpstr>
      <vt:lpstr>Arial Black</vt:lpstr>
      <vt:lpstr>Calibri</vt:lpstr>
      <vt:lpstr>Century Gothic</vt:lpstr>
      <vt:lpstr>Segoe UI</vt:lpstr>
      <vt:lpstr>Segoe UI Light</vt:lpstr>
      <vt:lpstr>Soberana Sans Light</vt:lpstr>
      <vt:lpstr>Soberana Titular</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METAS Y ACTIVIDADES PARA LA ENSEÑANZA DEL INGLÉS</vt:lpstr>
      <vt:lpstr>GRAFICO DE ESTUDIANTES EN PROGRAMA DEL INGLÉS</vt:lpstr>
      <vt:lpstr>Presentación de PowerPoint</vt:lpstr>
      <vt:lpstr>ACTIVIDADES DE EDUCACIÓN DUAL</vt:lpstr>
      <vt:lpstr>ACCIONES PARA INCREMENTAR ALUMNOS EN EDUCACIÓN DUAL</vt:lpstr>
      <vt:lpstr>IMPULSO DE MODALIDADES FLEXIBLES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TECNOLÓGICO SUPERIOR DE LA HUERTA</dc:title>
  <dc:creator>itsh</dc:creator>
  <cp:lastModifiedBy>Marlen Hernandez</cp:lastModifiedBy>
  <cp:revision>1268</cp:revision>
  <cp:lastPrinted>2016-11-09T16:25:33Z</cp:lastPrinted>
  <dcterms:created xsi:type="dcterms:W3CDTF">2009-10-22T22:03:25Z</dcterms:created>
  <dcterms:modified xsi:type="dcterms:W3CDTF">2017-01-18T00:44:31Z</dcterms:modified>
</cp:coreProperties>
</file>