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5"/>
  </p:notesMasterIdLst>
  <p:sldIdLst>
    <p:sldId id="274" r:id="rId2"/>
    <p:sldId id="275" r:id="rId3"/>
    <p:sldId id="276" r:id="rId4"/>
  </p:sldIdLst>
  <p:sldSz cx="9144000" cy="6858000" type="screen4x3"/>
  <p:notesSz cx="6858000" cy="9144000"/>
  <p:embeddedFontLst>
    <p:embeddedFont>
      <p:font typeface="Calibri" pitchFamily="34"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Ornelas" initials="" lastIdx="9" clrIdx="0"/>
  <p:cmAuthor id="1" name="Ramón Valle" initials="" lastIdx="1" clrIdx="1"/>
  <p:cmAuthor id="2" name="David valle"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8FB605F9-1951-4E4B-A12C-6B92B04418A2}">
  <a:tblStyle styleId="{8FB605F9-1951-4E4B-A12C-6B92B04418A2}" styleName="Table_0"/>
  <a:tblStyle styleId="{D2E1F810-9321-4833-B1D1-C14691E51E71}"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EACF3A6C-2CE0-4707-8E8A-51ABC9A97081}" styleName="Table_2">
    <a:wholeTbl>
      <a:tcTxStyle b="off" i="off">
        <a:font>
          <a:latin typeface="Franklin Gothic Book"/>
          <a:ea typeface="Franklin Gothic Book"/>
          <a:cs typeface="Franklin Gothic Book"/>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Franklin Gothic Book"/>
          <a:ea typeface="Franklin Gothic Book"/>
          <a:cs typeface="Franklin Gothic Book"/>
        </a:font>
        <a:schemeClr val="lt1"/>
      </a:tcTxStyle>
      <a:tcStyle>
        <a:tcBdr/>
        <a:fill>
          <a:solidFill>
            <a:schemeClr val="accent1"/>
          </a:solidFill>
        </a:fill>
      </a:tcStyle>
    </a:lastCol>
    <a:firstCol>
      <a:tcTxStyle b="on" i="off">
        <a:font>
          <a:latin typeface="Franklin Gothic Book"/>
          <a:ea typeface="Franklin Gothic Book"/>
          <a:cs typeface="Franklin Gothic Book"/>
        </a:font>
        <a:schemeClr val="lt1"/>
      </a:tcTxStyle>
      <a:tcStyle>
        <a:tcBdr/>
        <a:fill>
          <a:solidFill>
            <a:schemeClr val="accent1"/>
          </a:solidFill>
        </a:fill>
      </a:tcStyle>
    </a:firstCol>
    <a:lastRow>
      <a:tcTxStyle b="on" i="off">
        <a:font>
          <a:latin typeface="Franklin Gothic Book"/>
          <a:ea typeface="Franklin Gothic Book"/>
          <a:cs typeface="Franklin Gothic Book"/>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8">
    <p:pos x="6000" y="0"/>
    <p:text>TASK Rafael --- Ver el tema con Gabriel Flores, MIDE y luego el MIR, en ese orden acomodar la presentación. Buscar que estemos alineados todos con los acuerdos que se tuvieron con la Subsecretaría de Planeación. Ver con el nuevo Subse el MIDE y el MIR (comentario de Jaime Reyes)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‹Nº›</a:t>
            </a:fld>
            <a:endParaRPr lang="en-GB"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83" name="Shape 383"/>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384" name="Shape 384"/>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1</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2" name="Shape 392"/>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a:solidFill>
                  <a:schemeClr val="dk1"/>
                </a:solidFill>
                <a:latin typeface="Calibri"/>
                <a:ea typeface="Calibri"/>
                <a:cs typeface="Calibri"/>
                <a:sym typeface="Calibri"/>
              </a:rPr>
              <a:t>Exportaciones tecnológicas - que ahora nosotros lo estemos revisando. </a:t>
            </a:r>
          </a:p>
          <a:p>
            <a:pPr marL="0" marR="0" lvl="0" indent="0" algn="l" rtl="0">
              <a:spcBef>
                <a:spcPts val="0"/>
              </a:spcBef>
              <a:buSzPct val="25000"/>
              <a:buNone/>
            </a:pPr>
            <a:r>
              <a:rPr lang="en-GB" sz="1200">
                <a:solidFill>
                  <a:schemeClr val="dk1"/>
                </a:solidFill>
                <a:latin typeface="Calibri"/>
                <a:ea typeface="Calibri"/>
                <a:cs typeface="Calibri"/>
                <a:sym typeface="Calibri"/>
              </a:rPr>
              <a:t>Revisar el MIDE y MIR, </a:t>
            </a:r>
          </a:p>
        </p:txBody>
      </p:sp>
      <p:sp>
        <p:nvSpPr>
          <p:cNvPr id="393" name="Shape 393"/>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2</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9" name="Shape 399"/>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a:solidFill>
                  <a:schemeClr val="dk1"/>
                </a:solidFill>
                <a:latin typeface="Calibri"/>
                <a:ea typeface="Calibri"/>
                <a:cs typeface="Calibri"/>
                <a:sym typeface="Calibri"/>
              </a:rPr>
              <a:t>Exportaciones tecnológicas - que ahora nosotros lo estemos revisando. </a:t>
            </a:r>
          </a:p>
          <a:p>
            <a:pPr marL="0" marR="0" lvl="0" indent="0" algn="l" rtl="0">
              <a:spcBef>
                <a:spcPts val="0"/>
              </a:spcBef>
              <a:buSzPct val="25000"/>
              <a:buNone/>
            </a:pPr>
            <a:r>
              <a:rPr lang="en-GB" sz="1200">
                <a:solidFill>
                  <a:schemeClr val="dk1"/>
                </a:solidFill>
                <a:latin typeface="Calibri"/>
                <a:ea typeface="Calibri"/>
                <a:cs typeface="Calibri"/>
                <a:sym typeface="Calibri"/>
              </a:rPr>
              <a:t>Revisar el MIDE y MIR, </a:t>
            </a:r>
          </a:p>
        </p:txBody>
      </p:sp>
      <p:sp>
        <p:nvSpPr>
          <p:cNvPr id="400" name="Shape 400"/>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Diapositiva de título">
    <p:spTree>
      <p:nvGrpSpPr>
        <p:cNvPr id="1" name="Shape 114"/>
        <p:cNvGrpSpPr/>
        <p:nvPr/>
      </p:nvGrpSpPr>
      <p:grpSpPr>
        <a:xfrm>
          <a:off x="0" y="0"/>
          <a:ext cx="0" cy="0"/>
          <a:chOff x="0" y="0"/>
          <a:chExt cx="0" cy="0"/>
        </a:xfrm>
      </p:grpSpPr>
      <p:sp>
        <p:nvSpPr>
          <p:cNvPr id="115" name="Shape 115"/>
          <p:cNvSpPr/>
          <p:nvPr/>
        </p:nvSpPr>
        <p:spPr>
          <a:xfrm rot="5400000">
            <a:off x="-3324631" y="3309150"/>
            <a:ext cx="6885300" cy="267000"/>
          </a:xfrm>
          <a:prstGeom prst="rect">
            <a:avLst/>
          </a:prstGeom>
          <a:solidFill>
            <a:srgbClr val="3F3F3F"/>
          </a:solidFill>
          <a:ln w="25400" cap="flat" cmpd="sng">
            <a:solidFill>
              <a:srgbClr val="3F3F3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16" name="Shape 116"/>
          <p:cNvSpPr txBox="1">
            <a:spLocks noGrp="1"/>
          </p:cNvSpPr>
          <p:nvPr>
            <p:ph type="subTitle" idx="1"/>
          </p:nvPr>
        </p:nvSpPr>
        <p:spPr>
          <a:xfrm>
            <a:off x="1555575" y="4869160"/>
            <a:ext cx="6400800" cy="841500"/>
          </a:xfrm>
          <a:prstGeom prst="rect">
            <a:avLst/>
          </a:prstGeom>
          <a:noFill/>
          <a:ln>
            <a:noFill/>
          </a:ln>
        </p:spPr>
        <p:txBody>
          <a:bodyPr lIns="91425" tIns="91425" rIns="91425" bIns="91425" anchor="t" anchorCtr="0"/>
          <a:lstStyle>
            <a:lvl1pPr marL="0" marR="0" lvl="0" indent="0" algn="ctr" rtl="0">
              <a:spcBef>
                <a:spcPts val="560"/>
              </a:spcBef>
              <a:buClr>
                <a:srgbClr val="7F7F7F"/>
              </a:buClr>
              <a:buFont typeface="Arial"/>
              <a:buNone/>
              <a:defRPr/>
            </a:lvl1pPr>
            <a:lvl2pPr marL="457200" marR="0" lvl="1" indent="0" algn="ctr" rtl="0">
              <a:spcBef>
                <a:spcPts val="560"/>
              </a:spcBef>
              <a:buClr>
                <a:srgbClr val="888888"/>
              </a:buClr>
              <a:buFont typeface="Arial"/>
              <a:buNone/>
              <a:defRPr/>
            </a:lvl2pPr>
            <a:lvl3pPr marL="914400" marR="0" lvl="2" indent="0" algn="ctr" rtl="0">
              <a:spcBef>
                <a:spcPts val="480"/>
              </a:spcBef>
              <a:buClr>
                <a:srgbClr val="888888"/>
              </a:buClr>
              <a:buFont typeface="Arial"/>
              <a:buNone/>
              <a:defRPr/>
            </a:lvl3pPr>
            <a:lvl4pPr marL="1371600" marR="0" lvl="3" indent="0" algn="ctr" rtl="0">
              <a:spcBef>
                <a:spcPts val="400"/>
              </a:spcBef>
              <a:buClr>
                <a:srgbClr val="888888"/>
              </a:buClr>
              <a:buFont typeface="Arial"/>
              <a:buNone/>
              <a:defRPr/>
            </a:lvl4pPr>
            <a:lvl5pPr marL="1828800" marR="0" lvl="4" indent="0" algn="ctr" rtl="0">
              <a:spcBef>
                <a:spcPts val="400"/>
              </a:spcBef>
              <a:buClr>
                <a:srgbClr val="888888"/>
              </a:buClr>
              <a:buFont typeface="Arial"/>
              <a:buNone/>
              <a:defRPr/>
            </a:lvl5pPr>
            <a:lvl6pPr marL="2286000" marR="0" lvl="5" indent="0" algn="ctr" rtl="0">
              <a:spcBef>
                <a:spcPts val="400"/>
              </a:spcBef>
              <a:buClr>
                <a:srgbClr val="888888"/>
              </a:buClr>
              <a:buFont typeface="Arial"/>
              <a:buNone/>
              <a:defRPr/>
            </a:lvl6pPr>
            <a:lvl7pPr marL="2743200" marR="0" lvl="6" indent="0" algn="ctr" rtl="0">
              <a:spcBef>
                <a:spcPts val="400"/>
              </a:spcBef>
              <a:buClr>
                <a:srgbClr val="888888"/>
              </a:buClr>
              <a:buFont typeface="Arial"/>
              <a:buNone/>
              <a:defRPr/>
            </a:lvl7pPr>
            <a:lvl8pPr marL="3200400" marR="0" lvl="7" indent="0" algn="ctr" rtl="0">
              <a:spcBef>
                <a:spcPts val="400"/>
              </a:spcBef>
              <a:buClr>
                <a:srgbClr val="888888"/>
              </a:buClr>
              <a:buFont typeface="Arial"/>
              <a:buNone/>
              <a:defRPr/>
            </a:lvl8pPr>
            <a:lvl9pPr marL="3657600" marR="0" lvl="8" indent="0" algn="ctr" rtl="0">
              <a:spcBef>
                <a:spcPts val="400"/>
              </a:spcBef>
              <a:buClr>
                <a:srgbClr val="888888"/>
              </a:buClr>
              <a:buFont typeface="Arial"/>
              <a:buNone/>
              <a:defRPr/>
            </a:lvl9pPr>
          </a:lstStyle>
          <a:p>
            <a:endParaRPr/>
          </a:p>
        </p:txBody>
      </p:sp>
      <p:sp>
        <p:nvSpPr>
          <p:cNvPr id="117" name="Shape 11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8" name="Shape 11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9" name="Shape 11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20" name="Shape 120"/>
          <p:cNvPicPr preferRelativeResize="0"/>
          <p:nvPr/>
        </p:nvPicPr>
        <p:blipFill rotWithShape="1">
          <a:blip r:embed="rId2">
            <a:alphaModFix/>
          </a:blip>
          <a:srcRect/>
          <a:stretch/>
        </p:blipFill>
        <p:spPr>
          <a:xfrm>
            <a:off x="3347864" y="1484784"/>
            <a:ext cx="2664300" cy="3204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rot="5400000">
            <a:off x="4732350" y="2171687"/>
            <a:ext cx="5851500" cy="20574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4" name="Shape 194"/>
          <p:cNvSpPr txBox="1">
            <a:spLocks noGrp="1"/>
          </p:cNvSpPr>
          <p:nvPr>
            <p:ph type="body" idx="1"/>
          </p:nvPr>
        </p:nvSpPr>
        <p:spPr>
          <a:xfrm rot="5400000">
            <a:off x="541350" y="190487"/>
            <a:ext cx="5851500" cy="60198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195" name="Shape 195"/>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6" name="Shape 196"/>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7" name="Shape 197"/>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pPr marL="0" marR="0" lvl="0" indent="0" algn="r" rtl="0">
                <a:spcBef>
                  <a:spcPts val="0"/>
                </a:spcBef>
                <a:buSzPct val="25000"/>
                <a:buNone/>
              </a:pPr>
              <a:t>‹Nº›</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619671" y="116631"/>
            <a:ext cx="6120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0" name="Shape 130"/>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1" name="Shape 131"/>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2" name="Shape 132"/>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33" name="Shape 133"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ólo el título">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619671" y="116631"/>
            <a:ext cx="6120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1" name="Shape 14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2" name="Shape 14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3" name="Shape 14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44" name="Shape 144"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619671" y="116631"/>
            <a:ext cx="6120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7" name="Shape 147"/>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8" name="Shape 148"/>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9" name="Shape 149"/>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0" name="Shape 150"/>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51" name="Shape 151"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1619671" y="116631"/>
            <a:ext cx="6120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4" name="Shape 154"/>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5" name="Shape 155"/>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6" name="Shape 15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7" name="Shape 15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8" name="Shape 15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59" name="Shape 159"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619671" y="125759"/>
            <a:ext cx="6120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2" name="Shape 162"/>
          <p:cNvSpPr txBox="1">
            <a:spLocks noGrp="1"/>
          </p:cNvSpPr>
          <p:nvPr>
            <p:ph type="body" idx="1"/>
          </p:nvPr>
        </p:nvSpPr>
        <p:spPr>
          <a:xfrm>
            <a:off x="457200" y="1535112"/>
            <a:ext cx="4040100" cy="639899"/>
          </a:xfrm>
          <a:prstGeom prst="rect">
            <a:avLst/>
          </a:prstGeom>
          <a:noFill/>
          <a:ln>
            <a:noFill/>
          </a:ln>
        </p:spPr>
        <p:txBody>
          <a:bodyPr lIns="91425" tIns="91425" rIns="91425" bIns="91425" anchor="b" anchorCtr="0"/>
          <a:lstStyle>
            <a:lvl1pPr marL="0" lvl="0" indent="0" rtl="0">
              <a:spcBef>
                <a:spcPts val="0"/>
              </a:spcBef>
              <a:buFont typeface="Arial"/>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163" name="Shape 163"/>
          <p:cNvSpPr txBox="1">
            <a:spLocks noGrp="1"/>
          </p:cNvSpPr>
          <p:nvPr>
            <p:ph type="body" idx="2"/>
          </p:nvPr>
        </p:nvSpPr>
        <p:spPr>
          <a:xfrm>
            <a:off x="457200" y="2174875"/>
            <a:ext cx="4040100" cy="39513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4" name="Shape 164"/>
          <p:cNvSpPr txBox="1">
            <a:spLocks noGrp="1"/>
          </p:cNvSpPr>
          <p:nvPr>
            <p:ph type="body" idx="3"/>
          </p:nvPr>
        </p:nvSpPr>
        <p:spPr>
          <a:xfrm>
            <a:off x="4645025" y="1535112"/>
            <a:ext cx="4041900" cy="639899"/>
          </a:xfrm>
          <a:prstGeom prst="rect">
            <a:avLst/>
          </a:prstGeom>
          <a:noFill/>
          <a:ln>
            <a:noFill/>
          </a:ln>
        </p:spPr>
        <p:txBody>
          <a:bodyPr lIns="91425" tIns="91425" rIns="91425" bIns="91425" anchor="b" anchorCtr="0"/>
          <a:lstStyle>
            <a:lvl1pPr marL="0" lvl="0" indent="0" rtl="0">
              <a:spcBef>
                <a:spcPts val="0"/>
              </a:spcBef>
              <a:buFont typeface="Arial"/>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165" name="Shape 165"/>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6" name="Shape 16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7" name="Shape 16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8" name="Shape 16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69" name="Shape 169"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67543" y="1052736"/>
            <a:ext cx="3008400" cy="1161900"/>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2" name="Shape 172"/>
          <p:cNvSpPr txBox="1">
            <a:spLocks noGrp="1"/>
          </p:cNvSpPr>
          <p:nvPr>
            <p:ph type="body" idx="1"/>
          </p:nvPr>
        </p:nvSpPr>
        <p:spPr>
          <a:xfrm>
            <a:off x="3575050" y="1052736"/>
            <a:ext cx="5111700" cy="50733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3" name="Shape 173"/>
          <p:cNvSpPr txBox="1">
            <a:spLocks noGrp="1"/>
          </p:cNvSpPr>
          <p:nvPr>
            <p:ph type="body" idx="2"/>
          </p:nvPr>
        </p:nvSpPr>
        <p:spPr>
          <a:xfrm>
            <a:off x="457200" y="2276872"/>
            <a:ext cx="3008400" cy="3849300"/>
          </a:xfrm>
          <a:prstGeom prst="rect">
            <a:avLst/>
          </a:prstGeom>
          <a:noFill/>
          <a:ln>
            <a:noFill/>
          </a:ln>
        </p:spPr>
        <p:txBody>
          <a:bodyPr lIns="91425" tIns="91425" rIns="91425" bIns="91425" anchor="t" anchorCtr="0"/>
          <a:lstStyle>
            <a:lvl1pPr marL="0" lvl="0" indent="0" rtl="0">
              <a:spcBef>
                <a:spcPts val="0"/>
              </a:spcBef>
              <a:buFont typeface="Arial"/>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174" name="Shape 174"/>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75" name="Shape 175"/>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76" name="Shape 176"/>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77" name="Shape 177"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792288" y="4800600"/>
            <a:ext cx="5486400" cy="566700"/>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0" name="Shape 180"/>
          <p:cNvSpPr>
            <a:spLocks noGrp="1"/>
          </p:cNvSpPr>
          <p:nvPr>
            <p:ph type="pic" idx="2"/>
          </p:nvPr>
        </p:nvSpPr>
        <p:spPr>
          <a:xfrm>
            <a:off x="1792288" y="612775"/>
            <a:ext cx="5486400" cy="4114800"/>
          </a:xfrm>
          <a:prstGeom prst="rect">
            <a:avLst/>
          </a:prstGeom>
          <a:noFill/>
          <a:ln>
            <a:noFill/>
          </a:ln>
        </p:spPr>
      </p:sp>
      <p:sp>
        <p:nvSpPr>
          <p:cNvPr id="181" name="Shape 181"/>
          <p:cNvSpPr txBox="1">
            <a:spLocks noGrp="1"/>
          </p:cNvSpPr>
          <p:nvPr>
            <p:ph type="body" idx="1"/>
          </p:nvPr>
        </p:nvSpPr>
        <p:spPr>
          <a:xfrm>
            <a:off x="1792288" y="5367337"/>
            <a:ext cx="5486400" cy="804900"/>
          </a:xfrm>
          <a:prstGeom prst="rect">
            <a:avLst/>
          </a:prstGeom>
          <a:noFill/>
          <a:ln>
            <a:noFill/>
          </a:ln>
        </p:spPr>
        <p:txBody>
          <a:bodyPr lIns="91425" tIns="91425" rIns="91425" bIns="91425" anchor="t" anchorCtr="0"/>
          <a:lstStyle>
            <a:lvl1pPr marL="0" lvl="0" indent="0" rtl="0">
              <a:spcBef>
                <a:spcPts val="0"/>
              </a:spcBef>
              <a:buFont typeface="Arial"/>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182" name="Shape 182"/>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83" name="Shape 183"/>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84" name="Shape 184"/>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Arial"/>
                <a:ea typeface="Arial"/>
                <a:cs typeface="Arial"/>
                <a:sym typeface="Arial"/>
              </a:rPr>
              <a:pPr marL="0" marR="0" lvl="0" indent="0" algn="r" rtl="0">
                <a:spcBef>
                  <a:spcPts val="0"/>
                </a:spcBef>
                <a:buSzPct val="25000"/>
                <a:buNone/>
              </a:pPr>
              <a:t>‹Nº›</a:t>
            </a:fld>
            <a:endParaRPr lang="en-GB" sz="1200" b="0" i="0" u="none" strike="noStrike" cap="none">
              <a:solidFill>
                <a:srgbClr val="888888"/>
              </a:solidFill>
              <a:latin typeface="Arial"/>
              <a:ea typeface="Arial"/>
              <a:cs typeface="Arial"/>
              <a:sym typeface="Arial"/>
            </a:endParaRPr>
          </a:p>
        </p:txBody>
      </p:sp>
      <p:pic>
        <p:nvPicPr>
          <p:cNvPr id="185" name="Shape 185" descr="SICyt.png"/>
          <p:cNvPicPr preferRelativeResize="0"/>
          <p:nvPr/>
        </p:nvPicPr>
        <p:blipFill rotWithShape="1">
          <a:blip r:embed="rId2">
            <a:alphaModFix/>
          </a:blip>
          <a:srcRect t="19471"/>
          <a:stretch/>
        </p:blipFill>
        <p:spPr>
          <a:xfrm>
            <a:off x="0" y="-35773"/>
            <a:ext cx="9144000" cy="142309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8" name="Shape 188"/>
          <p:cNvSpPr txBox="1">
            <a:spLocks noGrp="1"/>
          </p:cNvSpPr>
          <p:nvPr>
            <p:ph type="body" idx="1"/>
          </p:nvPr>
        </p:nvSpPr>
        <p:spPr>
          <a:xfrm rot="5400000">
            <a:off x="2308950" y="-251550"/>
            <a:ext cx="4526100"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189" name="Shape 189"/>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0" name="Shape 190"/>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1" name="Shape 191"/>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pPr marL="0" marR="0" lvl="0" indent="0" algn="r" rtl="0">
                <a:spcBef>
                  <a:spcPts val="0"/>
                </a:spcBef>
                <a:buSzPct val="25000"/>
                <a:buNone/>
              </a:pPr>
              <a:t>‹Nº›</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0" name="Shape 110"/>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a:lvl1pPr>
            <a:lvl2pPr marL="742950" marR="0" lvl="1" indent="-107950" algn="l" rtl="0">
              <a:spcBef>
                <a:spcPts val="560"/>
              </a:spcBef>
              <a:buClr>
                <a:schemeClr val="dk1"/>
              </a:buClr>
              <a:buFont typeface="Arial"/>
              <a:buChar char="–"/>
              <a:defRPr/>
            </a:lvl2pPr>
            <a:lvl3pPr marL="1143000" marR="0" lvl="2" indent="-76200" algn="l" rtl="0">
              <a:spcBef>
                <a:spcPts val="480"/>
              </a:spcBef>
              <a:buClr>
                <a:schemeClr val="dk1"/>
              </a:buClr>
              <a:buFont typeface="Arial"/>
              <a:buChar char="•"/>
              <a:defRPr/>
            </a:lvl3pPr>
            <a:lvl4pPr marL="1600200" marR="0" lvl="3" indent="-101600" algn="l" rtl="0">
              <a:spcBef>
                <a:spcPts val="400"/>
              </a:spcBef>
              <a:buClr>
                <a:schemeClr val="dk1"/>
              </a:buClr>
              <a:buFont typeface="Arial"/>
              <a:buChar char="–"/>
              <a:defRPr/>
            </a:lvl4pPr>
            <a:lvl5pPr marL="2057400" marR="0" lvl="4" indent="-101600" algn="l" rtl="0">
              <a:spcBef>
                <a:spcPts val="400"/>
              </a:spcBef>
              <a:buClr>
                <a:schemeClr val="dk1"/>
              </a:buClr>
              <a:buFont typeface="Arial"/>
              <a:buChar char="»"/>
              <a:defRPr/>
            </a:lvl5pPr>
            <a:lvl6pPr marL="2514600" marR="0" lvl="5" indent="-101600" algn="l" rtl="0">
              <a:spcBef>
                <a:spcPts val="400"/>
              </a:spcBef>
              <a:buClr>
                <a:schemeClr val="dk1"/>
              </a:buClr>
              <a:buFont typeface="Arial"/>
              <a:buChar char="•"/>
              <a:defRPr/>
            </a:lvl6pPr>
            <a:lvl7pPr marL="2971800" marR="0" lvl="6" indent="-101600" algn="l" rtl="0">
              <a:spcBef>
                <a:spcPts val="400"/>
              </a:spcBef>
              <a:buClr>
                <a:schemeClr val="dk1"/>
              </a:buClr>
              <a:buFont typeface="Arial"/>
              <a:buChar char="•"/>
              <a:defRPr/>
            </a:lvl7pPr>
            <a:lvl8pPr marL="3429000" marR="0" lvl="7" indent="-101600" algn="l" rtl="0">
              <a:spcBef>
                <a:spcPts val="400"/>
              </a:spcBef>
              <a:buClr>
                <a:schemeClr val="dk1"/>
              </a:buClr>
              <a:buFont typeface="Arial"/>
              <a:buChar char="•"/>
              <a:defRPr/>
            </a:lvl8pPr>
            <a:lvl9pPr marL="3886200" marR="0" lvl="8" indent="-101600" algn="l" rtl="0">
              <a:spcBef>
                <a:spcPts val="400"/>
              </a:spcBef>
              <a:buClr>
                <a:schemeClr val="dk1"/>
              </a:buClr>
              <a:buFont typeface="Arial"/>
              <a:buChar char="•"/>
              <a:defRPr/>
            </a:lvl9pPr>
          </a:lstStyle>
          <a:p>
            <a:endParaRPr/>
          </a:p>
        </p:txBody>
      </p:sp>
      <p:sp>
        <p:nvSpPr>
          <p:cNvPr id="111" name="Shape 11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2" name="Shape 11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3" name="Shape 11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pPr marL="0" marR="0" lvl="0" indent="0" algn="r" rtl="0">
                <a:spcBef>
                  <a:spcPts val="0"/>
                </a:spcBef>
                <a:buSzPct val="25000"/>
                <a:buNone/>
              </a:pPr>
              <a:t>‹Nº›</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62" r:id="rId1"/>
    <p:sldLayoutId id="2147483664"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pic>
        <p:nvPicPr>
          <p:cNvPr id="386" name="Shape 386" descr="http://seplan.app.jalisco.gob.mx/mide/static/images/MIDE.png"/>
          <p:cNvPicPr preferRelativeResize="0"/>
          <p:nvPr/>
        </p:nvPicPr>
        <p:blipFill rotWithShape="1">
          <a:blip r:embed="rId3">
            <a:alphaModFix/>
          </a:blip>
          <a:srcRect/>
          <a:stretch/>
        </p:blipFill>
        <p:spPr>
          <a:xfrm>
            <a:off x="3199369" y="168787"/>
            <a:ext cx="1337699" cy="432000"/>
          </a:xfrm>
          <a:prstGeom prst="rect">
            <a:avLst/>
          </a:prstGeom>
          <a:noFill/>
          <a:ln>
            <a:noFill/>
          </a:ln>
        </p:spPr>
      </p:pic>
      <p:sp>
        <p:nvSpPr>
          <p:cNvPr id="387" name="Shape 387"/>
          <p:cNvSpPr/>
          <p:nvPr/>
        </p:nvSpPr>
        <p:spPr>
          <a:xfrm>
            <a:off x="729187" y="1168165"/>
            <a:ext cx="7704900" cy="2757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Helvetica Neue"/>
              <a:buNone/>
            </a:pPr>
            <a:r>
              <a:rPr lang="en-GB" sz="1800" b="1" i="0" u="none" strike="noStrike" cap="none">
                <a:solidFill>
                  <a:schemeClr val="dk1"/>
                </a:solidFill>
              </a:rPr>
              <a:t>Monitoreo de Indicadores del Desarrollo de Jalisco</a:t>
            </a:r>
          </a:p>
        </p:txBody>
      </p:sp>
      <p:sp>
        <p:nvSpPr>
          <p:cNvPr id="388" name="Shape 388"/>
          <p:cNvSpPr txBox="1"/>
          <p:nvPr/>
        </p:nvSpPr>
        <p:spPr>
          <a:xfrm>
            <a:off x="1880700" y="64700"/>
            <a:ext cx="7263300" cy="640200"/>
          </a:xfrm>
          <a:prstGeom prst="rect">
            <a:avLst/>
          </a:prstGeom>
          <a:noFill/>
          <a:ln>
            <a:noFill/>
          </a:ln>
        </p:spPr>
        <p:txBody>
          <a:bodyPr lIns="91425" tIns="45700" rIns="91425" bIns="45700" anchor="t" anchorCtr="0">
            <a:noAutofit/>
          </a:bodyPr>
          <a:lstStyle/>
          <a:p>
            <a:pPr marL="0" marR="0" lvl="0" indent="-69850" algn="r" rtl="0">
              <a:lnSpc>
                <a:spcPct val="100000"/>
              </a:lnSpc>
              <a:spcBef>
                <a:spcPts val="0"/>
              </a:spcBef>
              <a:spcAft>
                <a:spcPts val="0"/>
              </a:spcAft>
              <a:buClr>
                <a:srgbClr val="000000"/>
              </a:buClr>
              <a:buSzPct val="30555"/>
              <a:buFont typeface="Arial"/>
              <a:buNone/>
            </a:pPr>
            <a:r>
              <a:rPr lang="en-GB" sz="3600" b="1">
                <a:solidFill>
                  <a:srgbClr val="C00000"/>
                </a:solidFill>
              </a:rPr>
              <a:t>5.3 Indicadores de </a:t>
            </a:r>
          </a:p>
          <a:p>
            <a:pPr marL="0" marR="0" lvl="0" indent="-69850" algn="r" rtl="0">
              <a:lnSpc>
                <a:spcPct val="100000"/>
              </a:lnSpc>
              <a:spcBef>
                <a:spcPts val="0"/>
              </a:spcBef>
              <a:spcAft>
                <a:spcPts val="0"/>
              </a:spcAft>
              <a:buClr>
                <a:srgbClr val="000000"/>
              </a:buClr>
              <a:buSzPct val="30555"/>
              <a:buFont typeface="Arial"/>
              <a:buNone/>
            </a:pPr>
            <a:r>
              <a:rPr lang="en-GB" sz="3600" b="1">
                <a:solidFill>
                  <a:srgbClr val="C00000"/>
                </a:solidFill>
              </a:rPr>
              <a:t>Desempeño y Resultados</a:t>
            </a:r>
          </a:p>
        </p:txBody>
      </p:sp>
      <p:graphicFrame>
        <p:nvGraphicFramePr>
          <p:cNvPr id="389" name="Shape 389"/>
          <p:cNvGraphicFramePr/>
          <p:nvPr/>
        </p:nvGraphicFramePr>
        <p:xfrm>
          <a:off x="138412" y="1554132"/>
          <a:ext cx="8893975" cy="5357365"/>
        </p:xfrm>
        <a:graphic>
          <a:graphicData uri="http://schemas.openxmlformats.org/drawingml/2006/table">
            <a:tbl>
              <a:tblPr>
                <a:noFill/>
                <a:tableStyleId>{8FB605F9-1951-4E4B-A12C-6B92B04418A2}</a:tableStyleId>
              </a:tblPr>
              <a:tblGrid>
                <a:gridCol w="3415625"/>
                <a:gridCol w="1390375"/>
                <a:gridCol w="950775"/>
                <a:gridCol w="1001225"/>
                <a:gridCol w="1001225"/>
                <a:gridCol w="1134750"/>
              </a:tblGrid>
              <a:tr h="519050">
                <a:tc gridSpan="6">
                  <a:txBody>
                    <a:bodyPr/>
                    <a:lstStyle/>
                    <a:p>
                      <a:pPr lvl="0" algn="ctr" rtl="0">
                        <a:spcBef>
                          <a:spcPts val="0"/>
                        </a:spcBef>
                        <a:buNone/>
                      </a:pPr>
                      <a:r>
                        <a:rPr lang="en-GB" b="1" dirty="0">
                          <a:solidFill>
                            <a:schemeClr val="lt1"/>
                          </a:solidFill>
                          <a:latin typeface="Calibri"/>
                          <a:ea typeface="Calibri"/>
                          <a:cs typeface="Calibri"/>
                          <a:sym typeface="Calibri"/>
                        </a:rPr>
                        <a:t>AVANCE DE INDICADORES</a:t>
                      </a:r>
                    </a:p>
                  </a:txBody>
                  <a:tcPr marL="6225" marR="6225" marT="6225"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7B7B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19050">
                <a:tc>
                  <a:txBody>
                    <a:bodyPr/>
                    <a:lstStyle/>
                    <a:p>
                      <a:pPr lvl="0" algn="ctr" rtl="0">
                        <a:spcBef>
                          <a:spcPts val="0"/>
                        </a:spcBef>
                        <a:buClr>
                          <a:schemeClr val="lt1"/>
                        </a:buClr>
                        <a:buSzPct val="25000"/>
                        <a:buFont typeface="Calibri"/>
                        <a:buNone/>
                      </a:pPr>
                      <a:r>
                        <a:rPr lang="en-GB" b="1">
                          <a:solidFill>
                            <a:schemeClr val="lt1"/>
                          </a:solidFill>
                          <a:latin typeface="Calibri"/>
                          <a:ea typeface="Calibri"/>
                          <a:cs typeface="Calibri"/>
                          <a:sym typeface="Calibri"/>
                        </a:rPr>
                        <a:t>Nombre del Indicador</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latin typeface="Calibri"/>
                          <a:ea typeface="Calibri"/>
                          <a:cs typeface="Calibri"/>
                          <a:sym typeface="Calibri"/>
                        </a:rPr>
                        <a:t>Unidad de Medida</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b="1" i="0" u="none" strike="noStrike" cap="none">
                          <a:solidFill>
                            <a:srgbClr val="FFFFFF"/>
                          </a:solidFill>
                          <a:latin typeface="Calibri"/>
                          <a:ea typeface="Calibri"/>
                          <a:cs typeface="Calibri"/>
                          <a:sym typeface="Calibri"/>
                        </a:rPr>
                        <a:t>Meta Anual</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None/>
                      </a:pPr>
                      <a:r>
                        <a:rPr lang="en-GB" b="1" dirty="0">
                          <a:solidFill>
                            <a:srgbClr val="FFFFFF"/>
                          </a:solidFill>
                          <a:latin typeface="Calibri"/>
                          <a:ea typeface="Calibri"/>
                          <a:cs typeface="Calibri"/>
                          <a:sym typeface="Calibri"/>
                        </a:rPr>
                        <a:t>Meta </a:t>
                      </a:r>
                    </a:p>
                    <a:p>
                      <a:pPr marL="0" marR="0" lvl="0" indent="0" algn="ctr" rtl="0">
                        <a:lnSpc>
                          <a:spcPct val="100000"/>
                        </a:lnSpc>
                        <a:spcBef>
                          <a:spcPts val="0"/>
                        </a:spcBef>
                        <a:spcAft>
                          <a:spcPts val="0"/>
                        </a:spcAft>
                        <a:buNone/>
                      </a:pPr>
                      <a:r>
                        <a:rPr lang="en-GB" b="1" dirty="0" err="1">
                          <a:solidFill>
                            <a:srgbClr val="FFFFFF"/>
                          </a:solidFill>
                          <a:latin typeface="Calibri"/>
                          <a:ea typeface="Calibri"/>
                          <a:cs typeface="Calibri"/>
                          <a:sym typeface="Calibri"/>
                        </a:rPr>
                        <a:t>Mensual</a:t>
                      </a:r>
                      <a:endParaRPr lang="en-GB" b="1" dirty="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None/>
                      </a:pPr>
                      <a:r>
                        <a:rPr lang="en-GB" b="1" dirty="0" err="1">
                          <a:solidFill>
                            <a:srgbClr val="FFFFFF"/>
                          </a:solidFill>
                          <a:latin typeface="Calibri"/>
                          <a:ea typeface="Calibri"/>
                          <a:cs typeface="Calibri"/>
                          <a:sym typeface="Calibri"/>
                        </a:rPr>
                        <a:t>Junio</a:t>
                      </a:r>
                      <a:endParaRPr lang="en-GB" b="1" dirty="0">
                        <a:solidFill>
                          <a:srgbClr val="FFFFFF"/>
                        </a:solidFill>
                        <a:latin typeface="Calibri"/>
                        <a:ea typeface="Calibri"/>
                        <a:cs typeface="Calibri"/>
                        <a:sym typeface="Calibri"/>
                      </a:endParaRP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b="1">
                          <a:solidFill>
                            <a:srgbClr val="FFFFFF"/>
                          </a:solidFill>
                          <a:latin typeface="Calibri"/>
                          <a:ea typeface="Calibri"/>
                          <a:cs typeface="Calibri"/>
                          <a:sym typeface="Calibri"/>
                        </a:rPr>
                        <a:t>Avance</a:t>
                      </a:r>
                      <a:r>
                        <a:rPr lang="en-GB" b="1" i="0" u="none" strike="noStrike" cap="none">
                          <a:solidFill>
                            <a:srgbClr val="FFFFFF"/>
                          </a:solidFill>
                          <a:latin typeface="Calibri"/>
                          <a:ea typeface="Calibri"/>
                          <a:cs typeface="Calibri"/>
                          <a:sym typeface="Calibri"/>
                        </a:rPr>
                        <a:t> </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b="1" i="0" u="none" strike="noStrike" cap="none">
                          <a:solidFill>
                            <a:srgbClr val="FFFFFF"/>
                          </a:solidFill>
                          <a:latin typeface="Calibri"/>
                          <a:ea typeface="Calibri"/>
                          <a:cs typeface="Calibri"/>
                          <a:sym typeface="Calibri"/>
                        </a:rPr>
                        <a:t>Cumplimiento</a:t>
                      </a:r>
                    </a:p>
                  </a:txBody>
                  <a:tcPr marL="6225" marR="6225" marT="62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r>
              <a:tr h="747125">
                <a:tc>
                  <a:txBody>
                    <a:bodyPr/>
                    <a:lstStyle/>
                    <a:p>
                      <a:pPr lvl="0" algn="just" rtl="0">
                        <a:spcBef>
                          <a:spcPts val="0"/>
                        </a:spcBef>
                        <a:buNone/>
                      </a:pPr>
                      <a:r>
                        <a:rPr lang="en-GB" b="1">
                          <a:solidFill>
                            <a:schemeClr val="dk1"/>
                          </a:solidFill>
                          <a:latin typeface="Calibri"/>
                          <a:ea typeface="Calibri"/>
                          <a:cs typeface="Calibri"/>
                          <a:sym typeface="Calibri"/>
                        </a:rPr>
                        <a:t>Empresas e instituciones públicas y privadas beneficiadas por los proyectos apoyados en ciencia, tecnología e innovación                      </a:t>
                      </a:r>
                      <a:r>
                        <a:rPr lang="en-GB" sz="700" b="1">
                          <a:solidFill>
                            <a:srgbClr val="EFEFEF"/>
                          </a:solidFill>
                          <a:latin typeface="Calibri"/>
                          <a:ea typeface="Calibri"/>
                          <a:cs typeface="Calibri"/>
                          <a:sym typeface="Calibri"/>
                        </a:rPr>
                        <a:t>1</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Clr>
                          <a:schemeClr val="dk1"/>
                        </a:buClr>
                        <a:buSzPct val="78571"/>
                        <a:buFont typeface="Arial"/>
                        <a:buNone/>
                      </a:pPr>
                      <a:r>
                        <a:rPr lang="en-GB">
                          <a:latin typeface="Calibri"/>
                          <a:ea typeface="Calibri"/>
                          <a:cs typeface="Calibri"/>
                          <a:sym typeface="Calibri"/>
                        </a:rPr>
                        <a:t>Beneficiarios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a:latin typeface="Calibri"/>
                          <a:ea typeface="Calibri"/>
                          <a:cs typeface="Calibri"/>
                          <a:sym typeface="Calibri"/>
                        </a:rPr>
                        <a:t>260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a:latin typeface="Calibri"/>
                          <a:ea typeface="Calibri"/>
                          <a:cs typeface="Calibri"/>
                          <a:sym typeface="Calibri"/>
                        </a:rPr>
                        <a:t>12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a:latin typeface="Calibri"/>
                          <a:ea typeface="Calibri"/>
                          <a:cs typeface="Calibri"/>
                          <a:sym typeface="Calibri"/>
                        </a:rPr>
                        <a:t>112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b="1">
                          <a:latin typeface="Calibri"/>
                          <a:ea typeface="Calibri"/>
                          <a:cs typeface="Calibri"/>
                          <a:sym typeface="Calibri"/>
                        </a:rPr>
                        <a:t>43.07%</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r h="378675">
                <a:tc>
                  <a:txBody>
                    <a:bodyPr/>
                    <a:lstStyle/>
                    <a:p>
                      <a:pPr lvl="0" algn="just" rtl="0">
                        <a:spcBef>
                          <a:spcPts val="0"/>
                        </a:spcBef>
                        <a:buNone/>
                      </a:pPr>
                      <a:r>
                        <a:rPr lang="en-GB" b="1">
                          <a:solidFill>
                            <a:schemeClr val="dk1"/>
                          </a:solidFill>
                          <a:latin typeface="Calibri"/>
                          <a:ea typeface="Calibri"/>
                          <a:cs typeface="Calibri"/>
                          <a:sym typeface="Calibri"/>
                        </a:rPr>
                        <a:t>Proyectos de  innovación, desarrollo tecnológico e innovación aprobados por Consejo Directivo durante el periodo               </a:t>
                      </a:r>
                      <a:r>
                        <a:rPr lang="en-GB" sz="600" b="1">
                          <a:solidFill>
                            <a:srgbClr val="D9D9D9"/>
                          </a:solidFill>
                          <a:latin typeface="Calibri"/>
                          <a:ea typeface="Calibri"/>
                          <a:cs typeface="Calibri"/>
                          <a:sym typeface="Calibri"/>
                        </a:rPr>
                        <a:t>6 </a:t>
                      </a:r>
                      <a:r>
                        <a:rPr lang="en-GB" b="1">
                          <a:solidFill>
                            <a:schemeClr val="dk1"/>
                          </a:solidFill>
                          <a:latin typeface="Calibri"/>
                          <a:ea typeface="Calibri"/>
                          <a:cs typeface="Calibri"/>
                          <a:sym typeface="Calibri"/>
                        </a:rPr>
                        <a:t>          </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No. proyectos apoyados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400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14</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160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40%</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r h="440400">
                <a:tc>
                  <a:txBody>
                    <a:bodyPr/>
                    <a:lstStyle/>
                    <a:p>
                      <a:pPr lvl="0" algn="just" rtl="0">
                        <a:spcBef>
                          <a:spcPts val="0"/>
                        </a:spcBef>
                        <a:buClr>
                          <a:schemeClr val="dk1"/>
                        </a:buClr>
                        <a:buSzPct val="157142"/>
                        <a:buFont typeface="Arial"/>
                        <a:buNone/>
                      </a:pPr>
                      <a:r>
                        <a:rPr lang="en-GB" b="1">
                          <a:solidFill>
                            <a:schemeClr val="dk1"/>
                          </a:solidFill>
                          <a:latin typeface="Calibri"/>
                          <a:ea typeface="Calibri"/>
                          <a:cs typeface="Calibri"/>
                          <a:sym typeface="Calibri"/>
                        </a:rPr>
                        <a:t>Proyectos  finiquitados de  innovación, desarrollo tecnológico e innovación por el COECyTJAL                                                              </a:t>
                      </a:r>
                      <a:r>
                        <a:rPr lang="en-GB" sz="700" b="1">
                          <a:solidFill>
                            <a:srgbClr val="EFEFEF"/>
                          </a:solidFill>
                          <a:latin typeface="Calibri"/>
                          <a:ea typeface="Calibri"/>
                          <a:cs typeface="Calibri"/>
                          <a:sym typeface="Calibri"/>
                        </a:rPr>
                        <a:t>2</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Finiquito de proyecto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210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25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302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b="1">
                          <a:latin typeface="Calibri"/>
                          <a:ea typeface="Calibri"/>
                          <a:cs typeface="Calibri"/>
                          <a:sym typeface="Calibri"/>
                        </a:rPr>
                        <a:t>143.81%</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r h="377500">
                <a:tc>
                  <a:txBody>
                    <a:bodyPr/>
                    <a:lstStyle/>
                    <a:p>
                      <a:pPr lvl="0" algn="just" rtl="0">
                        <a:spcBef>
                          <a:spcPts val="0"/>
                        </a:spcBef>
                        <a:buClr>
                          <a:schemeClr val="dk1"/>
                        </a:buClr>
                        <a:buSzPct val="183333"/>
                        <a:buFont typeface="Arial"/>
                        <a:buNone/>
                      </a:pPr>
                      <a:r>
                        <a:rPr lang="en-GB" b="1">
                          <a:solidFill>
                            <a:schemeClr val="dk1"/>
                          </a:solidFill>
                          <a:latin typeface="Calibri"/>
                          <a:ea typeface="Calibri"/>
                          <a:cs typeface="Calibri"/>
                          <a:sym typeface="Calibri"/>
                        </a:rPr>
                        <a:t>Instituciones públicas y privadas y personas beneficiadas por los proyectos apoyados en ciencia, tecnología e innovación                       </a:t>
                      </a:r>
                      <a:r>
                        <a:rPr lang="en-GB" sz="600" b="1">
                          <a:solidFill>
                            <a:srgbClr val="D9D9D9"/>
                          </a:solidFill>
                          <a:latin typeface="Calibri"/>
                          <a:ea typeface="Calibri"/>
                          <a:cs typeface="Calibri"/>
                          <a:sym typeface="Calibri"/>
                        </a:rPr>
                        <a:t>7</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Instituciones públicas y privadas, y personas beneficiadas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260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112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solidFill>
                            <a:schemeClr val="dk1"/>
                          </a:solidFill>
                          <a:latin typeface="Calibri"/>
                          <a:ea typeface="Calibri"/>
                          <a:cs typeface="Calibri"/>
                          <a:sym typeface="Calibri"/>
                        </a:rPr>
                        <a:t>43.07%</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r h="377500">
                <a:tc>
                  <a:txBody>
                    <a:bodyPr/>
                    <a:lstStyle/>
                    <a:p>
                      <a:pPr lvl="0" algn="just" rtl="0">
                        <a:spcBef>
                          <a:spcPts val="0"/>
                        </a:spcBef>
                        <a:buNone/>
                      </a:pPr>
                      <a:r>
                        <a:rPr lang="en-GB" b="1">
                          <a:solidFill>
                            <a:schemeClr val="dk1"/>
                          </a:solidFill>
                          <a:latin typeface="Calibri"/>
                          <a:ea typeface="Calibri"/>
                          <a:cs typeface="Calibri"/>
                          <a:sym typeface="Calibri"/>
                        </a:rPr>
                        <a:t>Proyectos de I+D+i realizados directamente en la industria                                                     </a:t>
                      </a:r>
                      <a:r>
                        <a:rPr lang="en-GB" sz="600" b="1">
                          <a:solidFill>
                            <a:srgbClr val="D9D9D9"/>
                          </a:solidFill>
                          <a:latin typeface="Calibri"/>
                          <a:ea typeface="Calibri"/>
                          <a:cs typeface="Calibri"/>
                          <a:sym typeface="Calibri"/>
                        </a:rPr>
                        <a:t>       9</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No. proyectos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170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11</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102</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b="1">
                          <a:latin typeface="Calibri"/>
                          <a:ea typeface="Calibri"/>
                          <a:cs typeface="Calibri"/>
                          <a:sym typeface="Calibri"/>
                        </a:rPr>
                        <a:t>60%</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r h="377500">
                <a:tc>
                  <a:txBody>
                    <a:bodyPr/>
                    <a:lstStyle/>
                    <a:p>
                      <a:pPr lvl="0" algn="just" rtl="0">
                        <a:spcBef>
                          <a:spcPts val="0"/>
                        </a:spcBef>
                        <a:buNone/>
                      </a:pPr>
                      <a:r>
                        <a:rPr lang="en-GB" b="1">
                          <a:solidFill>
                            <a:schemeClr val="dk1"/>
                          </a:solidFill>
                          <a:latin typeface="Calibri"/>
                          <a:ea typeface="Calibri"/>
                          <a:cs typeface="Calibri"/>
                          <a:sym typeface="Calibri"/>
                        </a:rPr>
                        <a:t>Fondos concurrentes invertidos en Proyectos de fomento a la Ciencia, la Tecnología y  la Innovación                                                            </a:t>
                      </a:r>
                      <a:r>
                        <a:rPr lang="en-GB" sz="600" b="1">
                          <a:solidFill>
                            <a:srgbClr val="D9D9D9"/>
                          </a:solidFill>
                          <a:latin typeface="Calibri"/>
                          <a:ea typeface="Calibri"/>
                          <a:cs typeface="Calibri"/>
                          <a:sym typeface="Calibri"/>
                        </a:rPr>
                        <a:t>     9</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Millones de pesos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1205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1.9</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311</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25.80%</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p:nvPr/>
        </p:nvSpPr>
        <p:spPr>
          <a:xfrm>
            <a:off x="2471550" y="89400"/>
            <a:ext cx="6657300" cy="495000"/>
          </a:xfrm>
          <a:prstGeom prst="rect">
            <a:avLst/>
          </a:prstGeom>
          <a:noFill/>
          <a:ln>
            <a:noFill/>
          </a:ln>
        </p:spPr>
        <p:txBody>
          <a:bodyPr lIns="91425" tIns="45700" rIns="91425" bIns="45700" anchor="t" anchorCtr="0">
            <a:noAutofit/>
          </a:bodyPr>
          <a:lstStyle/>
          <a:p>
            <a:pPr marL="0" marR="0" lvl="0" indent="-69850" algn="r" rtl="0">
              <a:lnSpc>
                <a:spcPct val="100000"/>
              </a:lnSpc>
              <a:spcBef>
                <a:spcPts val="0"/>
              </a:spcBef>
              <a:spcAft>
                <a:spcPts val="0"/>
              </a:spcAft>
              <a:buClr>
                <a:srgbClr val="000000"/>
              </a:buClr>
              <a:buSzPct val="30555"/>
              <a:buFont typeface="Arial"/>
              <a:buNone/>
            </a:pPr>
            <a:r>
              <a:rPr lang="en-GB" sz="3600" b="1">
                <a:solidFill>
                  <a:srgbClr val="C00000"/>
                </a:solidFill>
              </a:rPr>
              <a:t>5.3 Indicadores de Desempeño y Resultados</a:t>
            </a:r>
          </a:p>
        </p:txBody>
      </p:sp>
      <p:graphicFrame>
        <p:nvGraphicFramePr>
          <p:cNvPr id="396" name="Shape 396"/>
          <p:cNvGraphicFramePr/>
          <p:nvPr/>
        </p:nvGraphicFramePr>
        <p:xfrm>
          <a:off x="98687" y="1358775"/>
          <a:ext cx="9026575" cy="5604065"/>
        </p:xfrm>
        <a:graphic>
          <a:graphicData uri="http://schemas.openxmlformats.org/drawingml/2006/table">
            <a:tbl>
              <a:tblPr>
                <a:noFill/>
                <a:tableStyleId>{8FB605F9-1951-4E4B-A12C-6B92B04418A2}</a:tableStyleId>
              </a:tblPr>
              <a:tblGrid>
                <a:gridCol w="1991425"/>
                <a:gridCol w="3160650"/>
                <a:gridCol w="983325"/>
                <a:gridCol w="672425"/>
                <a:gridCol w="708100"/>
                <a:gridCol w="708100"/>
                <a:gridCol w="802550"/>
              </a:tblGrid>
              <a:tr h="384800">
                <a:tc gridSpan="7">
                  <a:txBody>
                    <a:bodyPr/>
                    <a:lstStyle/>
                    <a:p>
                      <a:pPr lvl="0" algn="ctr" rtl="0">
                        <a:spcBef>
                          <a:spcPts val="0"/>
                        </a:spcBef>
                        <a:buNone/>
                      </a:pPr>
                      <a:r>
                        <a:rPr lang="en-GB" sz="1700" b="1">
                          <a:solidFill>
                            <a:schemeClr val="lt1"/>
                          </a:solidFill>
                          <a:latin typeface="Calibri"/>
                          <a:ea typeface="Calibri"/>
                          <a:cs typeface="Calibri"/>
                          <a:sym typeface="Calibri"/>
                        </a:rPr>
                        <a:t>AVANCE DE INDICADORES (MIR)</a:t>
                      </a:r>
                    </a:p>
                  </a:txBody>
                  <a:tcPr marL="6225" marR="6225" marT="6225"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7B7B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19050">
                <a:tc>
                  <a:txBody>
                    <a:bodyPr/>
                    <a:lstStyle/>
                    <a:p>
                      <a:pPr lvl="0" algn="ctr" rtl="0">
                        <a:spcBef>
                          <a:spcPts val="0"/>
                        </a:spcBef>
                        <a:buNone/>
                      </a:pPr>
                      <a:r>
                        <a:rPr lang="en-GB" sz="1200" b="1">
                          <a:solidFill>
                            <a:schemeClr val="lt1"/>
                          </a:solidFill>
                          <a:latin typeface="Calibri"/>
                          <a:ea typeface="Calibri"/>
                          <a:cs typeface="Calibri"/>
                          <a:sym typeface="Calibri"/>
                        </a:rPr>
                        <a:t>Componente</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lvl="0" algn="ctr" rtl="0">
                        <a:spcBef>
                          <a:spcPts val="0"/>
                        </a:spcBef>
                        <a:buClr>
                          <a:schemeClr val="lt1"/>
                        </a:buClr>
                        <a:buSzPct val="25000"/>
                        <a:buFont typeface="Calibri"/>
                        <a:buNone/>
                      </a:pPr>
                      <a:r>
                        <a:rPr lang="en-GB" sz="1200" b="1">
                          <a:solidFill>
                            <a:schemeClr val="lt1"/>
                          </a:solidFill>
                          <a:latin typeface="Calibri"/>
                          <a:ea typeface="Calibri"/>
                          <a:cs typeface="Calibri"/>
                          <a:sym typeface="Calibri"/>
                        </a:rPr>
                        <a:t>Nombre del Indicador</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a:solidFill>
                            <a:srgbClr val="FFFFFF"/>
                          </a:solidFill>
                          <a:latin typeface="Calibri"/>
                          <a:ea typeface="Calibri"/>
                          <a:cs typeface="Calibri"/>
                          <a:sym typeface="Calibri"/>
                        </a:rPr>
                        <a:t>Unidad de Medida</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i="0" u="none" strike="noStrike" cap="none">
                          <a:solidFill>
                            <a:srgbClr val="FFFFFF"/>
                          </a:solidFill>
                          <a:latin typeface="Calibri"/>
                          <a:ea typeface="Calibri"/>
                          <a:cs typeface="Calibri"/>
                          <a:sym typeface="Calibri"/>
                        </a:rPr>
                        <a:t>Meta Anual</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Meta </a:t>
                      </a:r>
                    </a:p>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Mensual</a:t>
                      </a:r>
                    </a:p>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Junio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a:solidFill>
                            <a:srgbClr val="FFFFFF"/>
                          </a:solidFill>
                          <a:latin typeface="Calibri"/>
                          <a:ea typeface="Calibri"/>
                          <a:cs typeface="Calibri"/>
                          <a:sym typeface="Calibri"/>
                        </a:rPr>
                        <a:t>Avance</a:t>
                      </a:r>
                      <a:r>
                        <a:rPr lang="en-GB" sz="1200" b="1" i="0" u="none" strike="noStrike" cap="none">
                          <a:solidFill>
                            <a:srgbClr val="FFFFFF"/>
                          </a:solidFill>
                          <a:latin typeface="Calibri"/>
                          <a:ea typeface="Calibri"/>
                          <a:cs typeface="Calibri"/>
                          <a:sym typeface="Calibri"/>
                        </a:rPr>
                        <a:t> </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i="0" u="none" strike="noStrike" cap="none">
                          <a:solidFill>
                            <a:srgbClr val="FFFFFF"/>
                          </a:solidFill>
                          <a:latin typeface="Calibri"/>
                          <a:ea typeface="Calibri"/>
                          <a:cs typeface="Calibri"/>
                          <a:sym typeface="Calibri"/>
                        </a:rPr>
                        <a:t>Cumplimiento</a:t>
                      </a:r>
                    </a:p>
                  </a:txBody>
                  <a:tcPr marL="6225" marR="6225" marT="62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r>
              <a:tr h="747125">
                <a:tc rowSpan="2">
                  <a:txBody>
                    <a:bodyPr/>
                    <a:lstStyle/>
                    <a:p>
                      <a:pPr lvl="0" rtl="0">
                        <a:spcBef>
                          <a:spcPts val="0"/>
                        </a:spcBef>
                        <a:buNone/>
                      </a:pPr>
                      <a:r>
                        <a:rPr lang="en-GB" b="1">
                          <a:solidFill>
                            <a:schemeClr val="dk1"/>
                          </a:solidFill>
                          <a:latin typeface="Calibri"/>
                          <a:ea typeface="Calibri"/>
                          <a:cs typeface="Calibri"/>
                          <a:sym typeface="Calibri"/>
                        </a:rPr>
                        <a:t>Proyectos de ciencia, tecnología e innovación apoyados</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alibri"/>
                          <a:ea typeface="Calibri"/>
                          <a:cs typeface="Calibri"/>
                          <a:sym typeface="Calibri"/>
                        </a:rPr>
                        <a:t>Solicitudes de apoyo registradas y finalizadas de  proyectos de   investigación, desarrollo tecnológico e innovación, que aplican a los fondos y programas de apoyo de COECyTJAL                                                 </a:t>
                      </a:r>
                      <a:r>
                        <a:rPr lang="en-GB" sz="700">
                          <a:solidFill>
                            <a:srgbClr val="D9D9D9"/>
                          </a:solidFill>
                          <a:latin typeface="Calibri"/>
                          <a:ea typeface="Calibri"/>
                          <a:cs typeface="Calibri"/>
                          <a:sym typeface="Calibri"/>
                        </a:rPr>
                        <a:t>  8</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sz="1300">
                          <a:latin typeface="Calibri"/>
                          <a:ea typeface="Calibri"/>
                          <a:cs typeface="Calibri"/>
                          <a:sym typeface="Calibri"/>
                        </a:rPr>
                        <a:t>Solicitud</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900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40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a:latin typeface="Calibri"/>
                          <a:ea typeface="Calibri"/>
                          <a:cs typeface="Calibri"/>
                          <a:sym typeface="Calibri"/>
                        </a:rPr>
                        <a:t>246</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r>
                        <a:rPr lang="en-GB" b="1">
                          <a:latin typeface="Calibri"/>
                          <a:ea typeface="Calibri"/>
                          <a:cs typeface="Calibri"/>
                          <a:sym typeface="Calibri"/>
                        </a:rPr>
                        <a:t>27.33%</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378675">
                <a:tc vMerge="1">
                  <a:txBody>
                    <a:bodyPr/>
                    <a:lstStyle/>
                    <a:p>
                      <a:endParaRPr lang="es-MX"/>
                    </a:p>
                  </a:txBody>
                  <a:tcPr/>
                </a:tc>
                <a:tc>
                  <a:txBody>
                    <a:bodyPr/>
                    <a:lstStyle/>
                    <a:p>
                      <a:pPr lvl="0" rtl="0">
                        <a:spcBef>
                          <a:spcPts val="0"/>
                        </a:spcBef>
                        <a:buNone/>
                      </a:pPr>
                      <a:r>
                        <a:rPr lang="en-GB">
                          <a:latin typeface="Calibri"/>
                          <a:ea typeface="Calibri"/>
                          <a:cs typeface="Calibri"/>
                          <a:sym typeface="Calibri"/>
                        </a:rPr>
                        <a:t>Número de asistentes a los Talleres de Inducción, informativos y/o capacitación que presentan propuestas de investigación,  desarrollo tecnológico e innovación, a COECyTJAL                                                         </a:t>
                      </a:r>
                      <a:r>
                        <a:rPr lang="en-GB" sz="800">
                          <a:solidFill>
                            <a:srgbClr val="D9D9D9"/>
                          </a:solidFill>
                          <a:latin typeface="Calibri"/>
                          <a:ea typeface="Calibri"/>
                          <a:cs typeface="Calibri"/>
                          <a:sym typeface="Calibri"/>
                        </a:rPr>
                        <a:t>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sz="1300">
                          <a:latin typeface="Calibri"/>
                          <a:ea typeface="Calibri"/>
                          <a:cs typeface="Calibri"/>
                          <a:sym typeface="Calibri"/>
                        </a:rPr>
                        <a:t>Personas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1100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70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696</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b="1">
                          <a:latin typeface="Calibri"/>
                          <a:ea typeface="Calibri"/>
                          <a:cs typeface="Calibri"/>
                          <a:sym typeface="Calibri"/>
                        </a:rPr>
                        <a:t>63.27%</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440400">
                <a:tc rowSpan="2">
                  <a:txBody>
                    <a:bodyPr/>
                    <a:lstStyle/>
                    <a:p>
                      <a:pPr lvl="0" rtl="0">
                        <a:spcBef>
                          <a:spcPts val="0"/>
                        </a:spcBef>
                        <a:buNone/>
                      </a:pPr>
                      <a:r>
                        <a:rPr lang="en-GB" b="1">
                          <a:solidFill>
                            <a:schemeClr val="dk1"/>
                          </a:solidFill>
                          <a:latin typeface="Calibri"/>
                          <a:ea typeface="Calibri"/>
                          <a:cs typeface="Calibri"/>
                          <a:sym typeface="Calibri"/>
                        </a:rPr>
                        <a:t>Evaluación técnica y financiera de proyectos de ciencia, tecnología e innovación apoyados</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rtl="0">
                        <a:spcBef>
                          <a:spcPts val="0"/>
                        </a:spcBef>
                        <a:buNone/>
                      </a:pPr>
                      <a:r>
                        <a:rPr lang="en-GB">
                          <a:latin typeface="Calibri"/>
                          <a:ea typeface="Calibri"/>
                          <a:cs typeface="Calibri"/>
                          <a:sym typeface="Calibri"/>
                        </a:rPr>
                        <a:t>Informes Técnicos y Financieros de Proyectos de Ciencia, Tecnología e Innovación evaluados en su cumplimiento</a:t>
                      </a:r>
                      <a:r>
                        <a:rPr lang="en-GB">
                          <a:solidFill>
                            <a:srgbClr val="D9D9D9"/>
                          </a:solidFill>
                          <a:latin typeface="Calibri"/>
                          <a:ea typeface="Calibri"/>
                          <a:cs typeface="Calibri"/>
                          <a:sym typeface="Calibri"/>
                        </a:rPr>
                        <a:t> </a:t>
                      </a:r>
                      <a:r>
                        <a:rPr lang="en-GB" sz="900">
                          <a:solidFill>
                            <a:srgbClr val="D9D9D9"/>
                          </a:solidFill>
                          <a:latin typeface="Calibri"/>
                          <a:ea typeface="Calibri"/>
                          <a:cs typeface="Calibri"/>
                          <a:sym typeface="Calibri"/>
                        </a:rPr>
                        <a:t>3</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Informe técnico y financiero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440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37</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268</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60.9%</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377500">
                <a:tc vMerge="1">
                  <a:txBody>
                    <a:bodyPr/>
                    <a:lstStyle/>
                    <a:p>
                      <a:endParaRPr lang="es-MX"/>
                    </a:p>
                  </a:txBody>
                  <a:tcPr/>
                </a:tc>
                <a:tc>
                  <a:txBody>
                    <a:bodyPr/>
                    <a:lstStyle/>
                    <a:p>
                      <a:pPr lvl="0" rtl="0">
                        <a:spcBef>
                          <a:spcPts val="0"/>
                        </a:spcBef>
                        <a:buNone/>
                      </a:pPr>
                      <a:r>
                        <a:rPr lang="en-GB">
                          <a:latin typeface="Calibri"/>
                          <a:ea typeface="Calibri"/>
                          <a:cs typeface="Calibri"/>
                          <a:sym typeface="Calibri"/>
                        </a:rPr>
                        <a:t>Visitas de Seguimiento realizadas a empresas, instituciones académicas y centros de investigación                               </a:t>
                      </a:r>
                      <a:r>
                        <a:rPr lang="en-GB">
                          <a:solidFill>
                            <a:srgbClr val="D9D9D9"/>
                          </a:solidFill>
                          <a:latin typeface="Calibri"/>
                          <a:ea typeface="Calibri"/>
                          <a:cs typeface="Calibri"/>
                          <a:sym typeface="Calibri"/>
                        </a:rPr>
                        <a:t>  </a:t>
                      </a:r>
                      <a:r>
                        <a:rPr lang="en-GB" sz="800">
                          <a:solidFill>
                            <a:srgbClr val="D9D9D9"/>
                          </a:solidFill>
                          <a:latin typeface="Calibri"/>
                          <a:ea typeface="Calibri"/>
                          <a:cs typeface="Calibri"/>
                          <a:sym typeface="Calibri"/>
                        </a:rPr>
                        <a:t>4</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Acta Visita de Seguimiento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150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59</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39.33%</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377500">
                <a:tc rowSpan="2">
                  <a:txBody>
                    <a:bodyPr/>
                    <a:lstStyle/>
                    <a:p>
                      <a:pPr marL="0" marR="0" lvl="0" indent="0" algn="l" rtl="0">
                        <a:lnSpc>
                          <a:spcPct val="100000"/>
                        </a:lnSpc>
                        <a:spcBef>
                          <a:spcPts val="0"/>
                        </a:spcBef>
                        <a:spcAft>
                          <a:spcPts val="0"/>
                        </a:spcAft>
                        <a:buNone/>
                      </a:pPr>
                      <a:r>
                        <a:rPr lang="en-GB" b="1">
                          <a:solidFill>
                            <a:schemeClr val="dk1"/>
                          </a:solidFill>
                          <a:latin typeface="Calibri"/>
                          <a:ea typeface="Calibri"/>
                          <a:cs typeface="Calibri"/>
                          <a:sym typeface="Calibri"/>
                        </a:rPr>
                        <a:t>Instituciones públicas y privadas, y personas  apoyadas en la generación de proyectos de ciencia y tecnología e innovación</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rtl="0">
                        <a:spcBef>
                          <a:spcPts val="0"/>
                        </a:spcBef>
                        <a:buNone/>
                      </a:pPr>
                      <a:r>
                        <a:rPr lang="en-GB">
                          <a:latin typeface="Calibri"/>
                          <a:ea typeface="Calibri"/>
                          <a:cs typeface="Calibri"/>
                          <a:sym typeface="Calibri"/>
                        </a:rPr>
                        <a:t>Empresas apoyadas en la generación de proyectos de ciencia y tecnología</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sz="1300">
                          <a:latin typeface="Calibri"/>
                          <a:ea typeface="Calibri"/>
                          <a:cs typeface="Calibri"/>
                          <a:sym typeface="Calibri"/>
                        </a:rPr>
                        <a:t>Talleres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70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16</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53</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b="1">
                          <a:latin typeface="Calibri"/>
                          <a:ea typeface="Calibri"/>
                          <a:cs typeface="Calibri"/>
                          <a:sym typeface="Calibri"/>
                        </a:rPr>
                        <a:t>75.7%</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670875">
                <a:tc vMerge="1">
                  <a:txBody>
                    <a:bodyPr/>
                    <a:lstStyle/>
                    <a:p>
                      <a:endParaRPr lang="es-MX"/>
                    </a:p>
                  </a:txBody>
                  <a:tcPr/>
                </a:tc>
                <a:tc>
                  <a:txBody>
                    <a:bodyPr/>
                    <a:lstStyle/>
                    <a:p>
                      <a:pPr marL="0" marR="0" lvl="0" indent="0" algn="l" rtl="0">
                        <a:lnSpc>
                          <a:spcPct val="100000"/>
                        </a:lnSpc>
                        <a:spcBef>
                          <a:spcPts val="0"/>
                        </a:spcBef>
                        <a:spcAft>
                          <a:spcPts val="0"/>
                        </a:spcAft>
                        <a:buNone/>
                      </a:pPr>
                      <a:r>
                        <a:rPr lang="en-GB">
                          <a:latin typeface="Calibri"/>
                          <a:ea typeface="Calibri"/>
                          <a:cs typeface="Calibri"/>
                          <a:sym typeface="Calibri"/>
                        </a:rPr>
                        <a:t>Sesiones de los Comités y Comisiones de Evaluación y Consejo Directivo del COECyTJAL y FOCyTJAL</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sz="1300">
                          <a:latin typeface="Calibri"/>
                          <a:ea typeface="Calibri"/>
                          <a:cs typeface="Calibri"/>
                          <a:sym typeface="Calibri"/>
                        </a:rPr>
                        <a:t>Acta de la sesión</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40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4</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a:latin typeface="Calibri"/>
                          <a:ea typeface="Calibri"/>
                          <a:cs typeface="Calibri"/>
                          <a:sym typeface="Calibri"/>
                        </a:rPr>
                        <a:t>18</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FFF"/>
                    </a:solidFill>
                  </a:tcPr>
                </a:tc>
                <a:tc>
                  <a:txBody>
                    <a:bodyPr/>
                    <a:lstStyle/>
                    <a:p>
                      <a:pPr lvl="0" algn="ctr" rtl="0">
                        <a:spcBef>
                          <a:spcPts val="0"/>
                        </a:spcBef>
                        <a:buNone/>
                      </a:pPr>
                      <a:r>
                        <a:rPr lang="en-GB" b="1">
                          <a:latin typeface="Calibri"/>
                          <a:ea typeface="Calibri"/>
                          <a:cs typeface="Calibri"/>
                          <a:sym typeface="Calibri"/>
                        </a:rPr>
                        <a:t>45%</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p:nvPr/>
        </p:nvSpPr>
        <p:spPr>
          <a:xfrm>
            <a:off x="2471550" y="89400"/>
            <a:ext cx="6657300" cy="495000"/>
          </a:xfrm>
          <a:prstGeom prst="rect">
            <a:avLst/>
          </a:prstGeom>
          <a:noFill/>
          <a:ln>
            <a:noFill/>
          </a:ln>
        </p:spPr>
        <p:txBody>
          <a:bodyPr lIns="91425" tIns="45700" rIns="91425" bIns="45700" anchor="t" anchorCtr="0">
            <a:noAutofit/>
          </a:bodyPr>
          <a:lstStyle/>
          <a:p>
            <a:pPr marL="0" marR="0" lvl="0" indent="-69850" algn="r" rtl="0">
              <a:lnSpc>
                <a:spcPct val="100000"/>
              </a:lnSpc>
              <a:spcBef>
                <a:spcPts val="0"/>
              </a:spcBef>
              <a:spcAft>
                <a:spcPts val="0"/>
              </a:spcAft>
              <a:buClr>
                <a:srgbClr val="000000"/>
              </a:buClr>
              <a:buSzPct val="30555"/>
              <a:buFont typeface="Arial"/>
              <a:buNone/>
            </a:pPr>
            <a:r>
              <a:rPr lang="en-GB" sz="3600" b="1">
                <a:solidFill>
                  <a:srgbClr val="C00000"/>
                </a:solidFill>
              </a:rPr>
              <a:t>5.3 Indicadores de Desempeño y Resultados</a:t>
            </a:r>
          </a:p>
        </p:txBody>
      </p:sp>
      <p:graphicFrame>
        <p:nvGraphicFramePr>
          <p:cNvPr id="403" name="Shape 403"/>
          <p:cNvGraphicFramePr/>
          <p:nvPr/>
        </p:nvGraphicFramePr>
        <p:xfrm>
          <a:off x="280912" y="2078025"/>
          <a:ext cx="8500400" cy="3192760"/>
        </p:xfrm>
        <a:graphic>
          <a:graphicData uri="http://schemas.openxmlformats.org/drawingml/2006/table">
            <a:tbl>
              <a:tblPr>
                <a:noFill/>
                <a:tableStyleId>{8FB605F9-1951-4E4B-A12C-6B92B04418A2}</a:tableStyleId>
              </a:tblPr>
              <a:tblGrid>
                <a:gridCol w="1875350"/>
                <a:gridCol w="2976400"/>
                <a:gridCol w="926000"/>
                <a:gridCol w="633225"/>
                <a:gridCol w="666825"/>
                <a:gridCol w="666825"/>
                <a:gridCol w="755775"/>
              </a:tblGrid>
              <a:tr h="384800">
                <a:tc gridSpan="7">
                  <a:txBody>
                    <a:bodyPr/>
                    <a:lstStyle/>
                    <a:p>
                      <a:pPr lvl="0" algn="ctr" rtl="0">
                        <a:spcBef>
                          <a:spcPts val="0"/>
                        </a:spcBef>
                        <a:buNone/>
                      </a:pPr>
                      <a:r>
                        <a:rPr lang="en-GB" sz="1700" b="1">
                          <a:solidFill>
                            <a:schemeClr val="lt1"/>
                          </a:solidFill>
                          <a:latin typeface="Calibri"/>
                          <a:ea typeface="Calibri"/>
                          <a:cs typeface="Calibri"/>
                          <a:sym typeface="Calibri"/>
                        </a:rPr>
                        <a:t>AVANCE DE INDICADORES (MIR)</a:t>
                      </a:r>
                    </a:p>
                  </a:txBody>
                  <a:tcPr marL="6225" marR="6225" marT="6225"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7B7B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19050">
                <a:tc>
                  <a:txBody>
                    <a:bodyPr/>
                    <a:lstStyle/>
                    <a:p>
                      <a:pPr lvl="0" algn="ctr" rtl="0">
                        <a:spcBef>
                          <a:spcPts val="0"/>
                        </a:spcBef>
                        <a:buNone/>
                      </a:pPr>
                      <a:r>
                        <a:rPr lang="en-GB" sz="1200" b="1">
                          <a:solidFill>
                            <a:schemeClr val="lt1"/>
                          </a:solidFill>
                          <a:latin typeface="Calibri"/>
                          <a:ea typeface="Calibri"/>
                          <a:cs typeface="Calibri"/>
                          <a:sym typeface="Calibri"/>
                        </a:rPr>
                        <a:t>Componente</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lvl="0" algn="ctr" rtl="0">
                        <a:spcBef>
                          <a:spcPts val="0"/>
                        </a:spcBef>
                        <a:buClr>
                          <a:schemeClr val="lt1"/>
                        </a:buClr>
                        <a:buSzPct val="25000"/>
                        <a:buFont typeface="Calibri"/>
                        <a:buNone/>
                      </a:pPr>
                      <a:r>
                        <a:rPr lang="en-GB" sz="1200" b="1">
                          <a:solidFill>
                            <a:schemeClr val="lt1"/>
                          </a:solidFill>
                          <a:latin typeface="Calibri"/>
                          <a:ea typeface="Calibri"/>
                          <a:cs typeface="Calibri"/>
                          <a:sym typeface="Calibri"/>
                        </a:rPr>
                        <a:t>Nombre del Indicador</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a:solidFill>
                            <a:srgbClr val="FFFFFF"/>
                          </a:solidFill>
                          <a:latin typeface="Calibri"/>
                          <a:ea typeface="Calibri"/>
                          <a:cs typeface="Calibri"/>
                          <a:sym typeface="Calibri"/>
                        </a:rPr>
                        <a:t>Unidad de Medida</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i="0" u="none" strike="noStrike" cap="none">
                          <a:solidFill>
                            <a:srgbClr val="FFFFFF"/>
                          </a:solidFill>
                          <a:latin typeface="Calibri"/>
                          <a:ea typeface="Calibri"/>
                          <a:cs typeface="Calibri"/>
                          <a:sym typeface="Calibri"/>
                        </a:rPr>
                        <a:t>Meta Anual</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Meta </a:t>
                      </a:r>
                    </a:p>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Mensual</a:t>
                      </a:r>
                    </a:p>
                    <a:p>
                      <a:pPr marL="0" marR="0" lvl="0" indent="0" algn="ctr" rtl="0">
                        <a:lnSpc>
                          <a:spcPct val="100000"/>
                        </a:lnSpc>
                        <a:spcBef>
                          <a:spcPts val="0"/>
                        </a:spcBef>
                        <a:spcAft>
                          <a:spcPts val="0"/>
                        </a:spcAft>
                        <a:buNone/>
                      </a:pPr>
                      <a:r>
                        <a:rPr lang="en-GB" sz="1200" b="1">
                          <a:solidFill>
                            <a:srgbClr val="FFFFFF"/>
                          </a:solidFill>
                          <a:latin typeface="Calibri"/>
                          <a:ea typeface="Calibri"/>
                          <a:cs typeface="Calibri"/>
                          <a:sym typeface="Calibri"/>
                        </a:rPr>
                        <a:t>Junio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a:solidFill>
                            <a:srgbClr val="FFFFFF"/>
                          </a:solidFill>
                          <a:latin typeface="Calibri"/>
                          <a:ea typeface="Calibri"/>
                          <a:cs typeface="Calibri"/>
                          <a:sym typeface="Calibri"/>
                        </a:rPr>
                        <a:t>Avance</a:t>
                      </a:r>
                      <a:r>
                        <a:rPr lang="en-GB" sz="1200" b="1" i="0" u="none" strike="noStrike" cap="none">
                          <a:solidFill>
                            <a:srgbClr val="FFFFFF"/>
                          </a:solidFill>
                          <a:latin typeface="Calibri"/>
                          <a:ea typeface="Calibri"/>
                          <a:cs typeface="Calibri"/>
                          <a:sym typeface="Calibri"/>
                        </a:rPr>
                        <a:t> </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GB" sz="1200" b="1" i="0" u="none" strike="noStrike" cap="none">
                          <a:solidFill>
                            <a:srgbClr val="FFFFFF"/>
                          </a:solidFill>
                          <a:latin typeface="Calibri"/>
                          <a:ea typeface="Calibri"/>
                          <a:cs typeface="Calibri"/>
                          <a:sym typeface="Calibri"/>
                        </a:rPr>
                        <a:t>Cumplimiento</a:t>
                      </a:r>
                    </a:p>
                  </a:txBody>
                  <a:tcPr marL="6225" marR="6225" marT="62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00000"/>
                    </a:solidFill>
                  </a:tcPr>
                </a:tc>
              </a:tr>
              <a:tr h="747125">
                <a:tc rowSpan="2">
                  <a:txBody>
                    <a:bodyPr/>
                    <a:lstStyle/>
                    <a:p>
                      <a:pPr lvl="0" algn="just" rtl="0">
                        <a:spcBef>
                          <a:spcPts val="0"/>
                        </a:spcBef>
                        <a:buNone/>
                      </a:pPr>
                      <a:r>
                        <a:rPr lang="en-GB" b="1">
                          <a:solidFill>
                            <a:schemeClr val="dk1"/>
                          </a:solidFill>
                          <a:latin typeface="Calibri"/>
                          <a:ea typeface="Calibri"/>
                          <a:cs typeface="Calibri"/>
                          <a:sym typeface="Calibri"/>
                        </a:rPr>
                        <a:t>Proyectos de I+D+i  realizados directamente en la industria</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rtl="0">
                        <a:spcBef>
                          <a:spcPts val="0"/>
                        </a:spcBef>
                        <a:buNone/>
                      </a:pPr>
                      <a:r>
                        <a:rPr lang="en-GB">
                          <a:latin typeface="Calibri"/>
                          <a:ea typeface="Calibri"/>
                          <a:cs typeface="Calibri"/>
                          <a:sym typeface="Calibri"/>
                        </a:rPr>
                        <a:t>Convenios con instituciones u organismos nacionales y extranjeros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Convenios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4</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25%</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378675">
                <a:tc vMerge="1">
                  <a:txBody>
                    <a:bodyPr/>
                    <a:lstStyle/>
                    <a:p>
                      <a:endParaRPr lang="es-MX"/>
                    </a:p>
                  </a:txBody>
                  <a:tcPr/>
                </a:tc>
                <a:tc>
                  <a:txBody>
                    <a:bodyPr/>
                    <a:lstStyle/>
                    <a:p>
                      <a:pPr lvl="0" rtl="0">
                        <a:spcBef>
                          <a:spcPts val="0"/>
                        </a:spcBef>
                        <a:buNone/>
                      </a:pPr>
                      <a:r>
                        <a:rPr lang="en-GB">
                          <a:latin typeface="Calibri"/>
                          <a:ea typeface="Calibri"/>
                          <a:cs typeface="Calibri"/>
                          <a:sym typeface="Calibri"/>
                        </a:rPr>
                        <a:t>Fomento a Proyectos de Ciencia, la Tecnología y  la Innovación</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Convocatorias publicadas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16</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93.75%</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440400">
                <a:tc rowSpan="2">
                  <a:txBody>
                    <a:bodyPr/>
                    <a:lstStyle/>
                    <a:p>
                      <a:pPr lvl="0" rtl="0">
                        <a:spcBef>
                          <a:spcPts val="0"/>
                        </a:spcBef>
                        <a:buNone/>
                      </a:pPr>
                      <a:r>
                        <a:rPr lang="en-GB" b="1">
                          <a:solidFill>
                            <a:schemeClr val="dk1"/>
                          </a:solidFill>
                          <a:latin typeface="Calibri"/>
                          <a:ea typeface="Calibri"/>
                          <a:cs typeface="Calibri"/>
                          <a:sym typeface="Calibri"/>
                        </a:rPr>
                        <a:t>Empresas apoyadas con el Programa para el Desarrollo de la Industria del Software PROSOFT</a:t>
                      </a:r>
                    </a:p>
                  </a:txBody>
                  <a:tcPr marL="6225" marR="6225" marT="6225" marB="0" anchor="ctr">
                    <a:lnL w="12700"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rtl="0">
                        <a:spcBef>
                          <a:spcPts val="0"/>
                        </a:spcBef>
                        <a:buNone/>
                      </a:pPr>
                      <a:r>
                        <a:rPr lang="en-GB">
                          <a:latin typeface="Calibri"/>
                          <a:ea typeface="Calibri"/>
                          <a:cs typeface="Calibri"/>
                          <a:sym typeface="Calibri"/>
                        </a:rPr>
                        <a:t>Empleos de alta tecnología en Jalisco</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Empleos</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110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0%</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r h="377500">
                <a:tc vMerge="1">
                  <a:txBody>
                    <a:bodyPr/>
                    <a:lstStyle/>
                    <a:p>
                      <a:endParaRPr lang="es-MX"/>
                    </a:p>
                  </a:txBody>
                  <a:tcPr/>
                </a:tc>
                <a:tc>
                  <a:txBody>
                    <a:bodyPr/>
                    <a:lstStyle/>
                    <a:p>
                      <a:pPr lvl="0" rtl="0">
                        <a:spcBef>
                          <a:spcPts val="0"/>
                        </a:spcBef>
                        <a:buNone/>
                      </a:pPr>
                      <a:r>
                        <a:rPr lang="en-GB">
                          <a:latin typeface="Calibri"/>
                          <a:ea typeface="Calibri"/>
                          <a:cs typeface="Calibri"/>
                          <a:sym typeface="Calibri"/>
                        </a:rPr>
                        <a:t>Número de empresas beneficiadas con el PROSOFT</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sz="1300">
                          <a:latin typeface="Calibri"/>
                          <a:ea typeface="Calibri"/>
                          <a:cs typeface="Calibri"/>
                          <a:sym typeface="Calibri"/>
                        </a:rPr>
                        <a:t>Empresa</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55</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a:latin typeface="Calibri"/>
                          <a:ea typeface="Calibri"/>
                          <a:cs typeface="Calibri"/>
                          <a:sym typeface="Calibri"/>
                        </a:rPr>
                        <a:t>0</a:t>
                      </a:r>
                    </a:p>
                  </a:txBody>
                  <a:tcPr marL="6225" marR="6225" marT="6225" marB="0"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spcBef>
                          <a:spcPts val="0"/>
                        </a:spcBef>
                        <a:buNone/>
                      </a:pPr>
                      <a:r>
                        <a:rPr lang="en-GB" b="1">
                          <a:latin typeface="Calibri"/>
                          <a:ea typeface="Calibri"/>
                          <a:cs typeface="Calibri"/>
                          <a:sym typeface="Calibri"/>
                        </a:rPr>
                        <a:t>0%</a:t>
                      </a:r>
                    </a:p>
                  </a:txBody>
                  <a:tcPr marL="9525" marR="9525" marT="9525" marB="0" anchor="ctr">
                    <a:lnL w="952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B6D7A8"/>
                    </a:solidFill>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Presentación en pantalla (4:3)</PresentationFormat>
  <Paragraphs>142</Paragraphs>
  <Slides>3</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Helvetica Neue</vt:lpstr>
      <vt:lpstr>Calibri</vt:lpstr>
      <vt:lpstr>Tema de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Jairo</dc:creator>
  <cp:lastModifiedBy>Jairo</cp:lastModifiedBy>
  <cp:revision>1</cp:revision>
  <dcterms:modified xsi:type="dcterms:W3CDTF">2016-09-01T20:39:06Z</dcterms:modified>
</cp:coreProperties>
</file>